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62" r:id="rId4"/>
    <p:sldId id="266" r:id="rId5"/>
    <p:sldId id="270" r:id="rId6"/>
  </p:sldIdLst>
  <p:sldSz cx="9906000" cy="6858000" type="A4"/>
  <p:notesSz cx="9866313" cy="6735763"/>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1200" y="10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4"/>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9"/>
            <a:ext cx="7429500" cy="1655763"/>
          </a:xfrm>
        </p:spPr>
        <p:txBody>
          <a:bodyPr/>
          <a:lstStyle>
            <a:lvl1pPr marL="0" indent="0" algn="ctr">
              <a:buNone/>
              <a:defRPr sz="2400"/>
            </a:lvl1pPr>
            <a:lvl2pPr marL="457176" indent="0" algn="ctr">
              <a:buNone/>
              <a:defRPr sz="2000"/>
            </a:lvl2pPr>
            <a:lvl3pPr marL="914350" indent="0" algn="ctr">
              <a:buNone/>
              <a:defRPr sz="1800"/>
            </a:lvl3pPr>
            <a:lvl4pPr marL="1371525" indent="0" algn="ctr">
              <a:buNone/>
              <a:defRPr sz="1600"/>
            </a:lvl4pPr>
            <a:lvl5pPr marL="1828701" indent="0" algn="ctr">
              <a:buNone/>
              <a:defRPr sz="1600"/>
            </a:lvl5pPr>
            <a:lvl6pPr marL="2285876" indent="0" algn="ctr">
              <a:buNone/>
              <a:defRPr sz="1600"/>
            </a:lvl6pPr>
            <a:lvl7pPr marL="2743050" indent="0" algn="ctr">
              <a:buNone/>
              <a:defRPr sz="1600"/>
            </a:lvl7pPr>
            <a:lvl8pPr marL="3200224" indent="0" algn="ctr">
              <a:buNone/>
              <a:defRPr sz="1600"/>
            </a:lvl8pPr>
            <a:lvl9pPr marL="3657399"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33615387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4001591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7" y="365129"/>
            <a:ext cx="2135981" cy="581183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43" y="365129"/>
            <a:ext cx="6284119" cy="581183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3157969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4056031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81" y="1709743"/>
            <a:ext cx="8543925"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81" y="4589468"/>
            <a:ext cx="8543925" cy="1500187"/>
          </a:xfrm>
        </p:spPr>
        <p:txBody>
          <a:bodyPr/>
          <a:lstStyle>
            <a:lvl1pPr marL="0" indent="0">
              <a:buNone/>
              <a:defRPr sz="2400">
                <a:solidFill>
                  <a:schemeClr val="tx1">
                    <a:tint val="75000"/>
                  </a:schemeClr>
                </a:solidFill>
              </a:defRPr>
            </a:lvl1pPr>
            <a:lvl2pPr marL="457176" indent="0">
              <a:buNone/>
              <a:defRPr sz="2000">
                <a:solidFill>
                  <a:schemeClr val="tx1">
                    <a:tint val="75000"/>
                  </a:schemeClr>
                </a:solidFill>
              </a:defRPr>
            </a:lvl2pPr>
            <a:lvl3pPr marL="914350" indent="0">
              <a:buNone/>
              <a:defRPr sz="1800">
                <a:solidFill>
                  <a:schemeClr val="tx1">
                    <a:tint val="75000"/>
                  </a:schemeClr>
                </a:solidFill>
              </a:defRPr>
            </a:lvl3pPr>
            <a:lvl4pPr marL="1371525" indent="0">
              <a:buNone/>
              <a:defRPr sz="1600">
                <a:solidFill>
                  <a:schemeClr val="tx1">
                    <a:tint val="75000"/>
                  </a:schemeClr>
                </a:solidFill>
              </a:defRPr>
            </a:lvl4pPr>
            <a:lvl5pPr marL="1828701" indent="0">
              <a:buNone/>
              <a:defRPr sz="1600">
                <a:solidFill>
                  <a:schemeClr val="tx1">
                    <a:tint val="75000"/>
                  </a:schemeClr>
                </a:solidFill>
              </a:defRPr>
            </a:lvl5pPr>
            <a:lvl6pPr marL="2285876" indent="0">
              <a:buNone/>
              <a:defRPr sz="1600">
                <a:solidFill>
                  <a:schemeClr val="tx1">
                    <a:tint val="75000"/>
                  </a:schemeClr>
                </a:solidFill>
              </a:defRPr>
            </a:lvl6pPr>
            <a:lvl7pPr marL="2743050" indent="0">
              <a:buNone/>
              <a:defRPr sz="1600">
                <a:solidFill>
                  <a:schemeClr val="tx1">
                    <a:tint val="75000"/>
                  </a:schemeClr>
                </a:solidFill>
              </a:defRPr>
            </a:lvl7pPr>
            <a:lvl8pPr marL="3200224" indent="0">
              <a:buNone/>
              <a:defRPr sz="1600">
                <a:solidFill>
                  <a:schemeClr val="tx1">
                    <a:tint val="75000"/>
                  </a:schemeClr>
                </a:solidFill>
              </a:defRPr>
            </a:lvl8pPr>
            <a:lvl9pPr marL="3657399"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120836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9" y="1825625"/>
            <a:ext cx="4210050" cy="435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4" y="1825625"/>
            <a:ext cx="4210050" cy="435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3795029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0" y="365129"/>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9" y="1681165"/>
            <a:ext cx="4190702" cy="823912"/>
          </a:xfrm>
        </p:spPr>
        <p:txBody>
          <a:bodyPr anchor="b"/>
          <a:lstStyle>
            <a:lvl1pPr marL="0" indent="0">
              <a:buNone/>
              <a:defRPr sz="2400" b="1"/>
            </a:lvl1pPr>
            <a:lvl2pPr marL="457176" indent="0">
              <a:buNone/>
              <a:defRPr sz="2000" b="1"/>
            </a:lvl2pPr>
            <a:lvl3pPr marL="914350" indent="0">
              <a:buNone/>
              <a:defRPr sz="1800" b="1"/>
            </a:lvl3pPr>
            <a:lvl4pPr marL="1371525" indent="0">
              <a:buNone/>
              <a:defRPr sz="1600" b="1"/>
            </a:lvl4pPr>
            <a:lvl5pPr marL="1828701" indent="0">
              <a:buNone/>
              <a:defRPr sz="1600" b="1"/>
            </a:lvl5pPr>
            <a:lvl6pPr marL="2285876" indent="0">
              <a:buNone/>
              <a:defRPr sz="1600" b="1"/>
            </a:lvl6pPr>
            <a:lvl7pPr marL="2743050" indent="0">
              <a:buNone/>
              <a:defRPr sz="1600" b="1"/>
            </a:lvl7pPr>
            <a:lvl8pPr marL="3200224" indent="0">
              <a:buNone/>
              <a:defRPr sz="1600" b="1"/>
            </a:lvl8pPr>
            <a:lvl9pPr marL="3657399"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9"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20" y="1681165"/>
            <a:ext cx="4211340" cy="823912"/>
          </a:xfrm>
        </p:spPr>
        <p:txBody>
          <a:bodyPr anchor="b"/>
          <a:lstStyle>
            <a:lvl1pPr marL="0" indent="0">
              <a:buNone/>
              <a:defRPr sz="2400" b="1"/>
            </a:lvl1pPr>
            <a:lvl2pPr marL="457176" indent="0">
              <a:buNone/>
              <a:defRPr sz="2000" b="1"/>
            </a:lvl2pPr>
            <a:lvl3pPr marL="914350" indent="0">
              <a:buNone/>
              <a:defRPr sz="1800" b="1"/>
            </a:lvl3pPr>
            <a:lvl4pPr marL="1371525" indent="0">
              <a:buNone/>
              <a:defRPr sz="1600" b="1"/>
            </a:lvl4pPr>
            <a:lvl5pPr marL="1828701" indent="0">
              <a:buNone/>
              <a:defRPr sz="1600" b="1"/>
            </a:lvl5pPr>
            <a:lvl6pPr marL="2285876" indent="0">
              <a:buNone/>
              <a:defRPr sz="1600" b="1"/>
            </a:lvl6pPr>
            <a:lvl7pPr marL="2743050" indent="0">
              <a:buNone/>
              <a:defRPr sz="1600" b="1"/>
            </a:lvl7pPr>
            <a:lvl8pPr marL="3200224" indent="0">
              <a:buNone/>
              <a:defRPr sz="1600" b="1"/>
            </a:lvl8pPr>
            <a:lvl9pPr marL="3657399"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20"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380839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446255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2617954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2" y="457200"/>
            <a:ext cx="3194944"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6" y="987431"/>
            <a:ext cx="501491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32" y="2057402"/>
            <a:ext cx="3194944" cy="3811588"/>
          </a:xfrm>
        </p:spPr>
        <p:txBody>
          <a:bodyPr/>
          <a:lstStyle>
            <a:lvl1pPr marL="0" indent="0">
              <a:buNone/>
              <a:defRPr sz="1600"/>
            </a:lvl1pPr>
            <a:lvl2pPr marL="457176" indent="0">
              <a:buNone/>
              <a:defRPr sz="1400"/>
            </a:lvl2pPr>
            <a:lvl3pPr marL="914350" indent="0">
              <a:buNone/>
              <a:defRPr sz="1200"/>
            </a:lvl3pPr>
            <a:lvl4pPr marL="1371525" indent="0">
              <a:buNone/>
              <a:defRPr sz="1000"/>
            </a:lvl4pPr>
            <a:lvl5pPr marL="1828701" indent="0">
              <a:buNone/>
              <a:defRPr sz="1000"/>
            </a:lvl5pPr>
            <a:lvl6pPr marL="2285876" indent="0">
              <a:buNone/>
              <a:defRPr sz="1000"/>
            </a:lvl6pPr>
            <a:lvl7pPr marL="2743050" indent="0">
              <a:buNone/>
              <a:defRPr sz="1000"/>
            </a:lvl7pPr>
            <a:lvl8pPr marL="3200224" indent="0">
              <a:buNone/>
              <a:defRPr sz="1000"/>
            </a:lvl8pPr>
            <a:lvl9pPr marL="365739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1845896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2" y="457200"/>
            <a:ext cx="3194944"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6" y="987431"/>
            <a:ext cx="5014914" cy="4873625"/>
          </a:xfrm>
        </p:spPr>
        <p:txBody>
          <a:bodyPr/>
          <a:lstStyle>
            <a:lvl1pPr marL="0" indent="0">
              <a:buNone/>
              <a:defRPr sz="3200"/>
            </a:lvl1pPr>
            <a:lvl2pPr marL="457176" indent="0">
              <a:buNone/>
              <a:defRPr sz="2800"/>
            </a:lvl2pPr>
            <a:lvl3pPr marL="914350" indent="0">
              <a:buNone/>
              <a:defRPr sz="2400"/>
            </a:lvl3pPr>
            <a:lvl4pPr marL="1371525" indent="0">
              <a:buNone/>
              <a:defRPr sz="2000"/>
            </a:lvl4pPr>
            <a:lvl5pPr marL="1828701" indent="0">
              <a:buNone/>
              <a:defRPr sz="2000"/>
            </a:lvl5pPr>
            <a:lvl6pPr marL="2285876" indent="0">
              <a:buNone/>
              <a:defRPr sz="2000"/>
            </a:lvl6pPr>
            <a:lvl7pPr marL="2743050" indent="0">
              <a:buNone/>
              <a:defRPr sz="2000"/>
            </a:lvl7pPr>
            <a:lvl8pPr marL="3200224" indent="0">
              <a:buNone/>
              <a:defRPr sz="2000"/>
            </a:lvl8pPr>
            <a:lvl9pPr marL="3657399"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682332" y="2057402"/>
            <a:ext cx="3194944" cy="3811588"/>
          </a:xfrm>
        </p:spPr>
        <p:txBody>
          <a:bodyPr/>
          <a:lstStyle>
            <a:lvl1pPr marL="0" indent="0">
              <a:buNone/>
              <a:defRPr sz="1600"/>
            </a:lvl1pPr>
            <a:lvl2pPr marL="457176" indent="0">
              <a:buNone/>
              <a:defRPr sz="1400"/>
            </a:lvl2pPr>
            <a:lvl3pPr marL="914350" indent="0">
              <a:buNone/>
              <a:defRPr sz="1200"/>
            </a:lvl3pPr>
            <a:lvl4pPr marL="1371525" indent="0">
              <a:buNone/>
              <a:defRPr sz="1000"/>
            </a:lvl4pPr>
            <a:lvl5pPr marL="1828701" indent="0">
              <a:buNone/>
              <a:defRPr sz="1000"/>
            </a:lvl5pPr>
            <a:lvl6pPr marL="2285876" indent="0">
              <a:buNone/>
              <a:defRPr sz="1000"/>
            </a:lvl6pPr>
            <a:lvl7pPr marL="2743050" indent="0">
              <a:buNone/>
              <a:defRPr sz="1000"/>
            </a:lvl7pPr>
            <a:lvl8pPr marL="3200224" indent="0">
              <a:buNone/>
              <a:defRPr sz="1000"/>
            </a:lvl8pPr>
            <a:lvl9pPr marL="365739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2427582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9" y="1825625"/>
            <a:ext cx="8543925" cy="4351339"/>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9" y="6356356"/>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3"/>
          </p:nvPr>
        </p:nvSpPr>
        <p:spPr>
          <a:xfrm>
            <a:off x="3281364" y="6356356"/>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4" y="6356356"/>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1313209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5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7" indent="-228587" algn="l" defTabSz="91435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64" indent="-228587" algn="l" defTabSz="91435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37" indent="-228587" algn="l" defTabSz="91435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13"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87"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62"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37"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13"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5988"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50" rtl="0" eaLnBrk="1" latinLnBrk="0" hangingPunct="1">
        <a:defRPr kumimoji="1" sz="1800" kern="1200">
          <a:solidFill>
            <a:schemeClr val="tx1"/>
          </a:solidFill>
          <a:latin typeface="+mn-lt"/>
          <a:ea typeface="+mn-ea"/>
          <a:cs typeface="+mn-cs"/>
        </a:defRPr>
      </a:lvl1pPr>
      <a:lvl2pPr marL="457176" algn="l" defTabSz="914350" rtl="0" eaLnBrk="1" latinLnBrk="0" hangingPunct="1">
        <a:defRPr kumimoji="1" sz="1800" kern="1200">
          <a:solidFill>
            <a:schemeClr val="tx1"/>
          </a:solidFill>
          <a:latin typeface="+mn-lt"/>
          <a:ea typeface="+mn-ea"/>
          <a:cs typeface="+mn-cs"/>
        </a:defRPr>
      </a:lvl2pPr>
      <a:lvl3pPr marL="914350" algn="l" defTabSz="914350" rtl="0" eaLnBrk="1" latinLnBrk="0" hangingPunct="1">
        <a:defRPr kumimoji="1" sz="1800" kern="1200">
          <a:solidFill>
            <a:schemeClr val="tx1"/>
          </a:solidFill>
          <a:latin typeface="+mn-lt"/>
          <a:ea typeface="+mn-ea"/>
          <a:cs typeface="+mn-cs"/>
        </a:defRPr>
      </a:lvl3pPr>
      <a:lvl4pPr marL="1371525" algn="l" defTabSz="914350" rtl="0" eaLnBrk="1" latinLnBrk="0" hangingPunct="1">
        <a:defRPr kumimoji="1" sz="1800" kern="1200">
          <a:solidFill>
            <a:schemeClr val="tx1"/>
          </a:solidFill>
          <a:latin typeface="+mn-lt"/>
          <a:ea typeface="+mn-ea"/>
          <a:cs typeface="+mn-cs"/>
        </a:defRPr>
      </a:lvl4pPr>
      <a:lvl5pPr marL="1828701" algn="l" defTabSz="914350" rtl="0" eaLnBrk="1" latinLnBrk="0" hangingPunct="1">
        <a:defRPr kumimoji="1" sz="1800" kern="1200">
          <a:solidFill>
            <a:schemeClr val="tx1"/>
          </a:solidFill>
          <a:latin typeface="+mn-lt"/>
          <a:ea typeface="+mn-ea"/>
          <a:cs typeface="+mn-cs"/>
        </a:defRPr>
      </a:lvl5pPr>
      <a:lvl6pPr marL="2285876" algn="l" defTabSz="914350" rtl="0" eaLnBrk="1" latinLnBrk="0" hangingPunct="1">
        <a:defRPr kumimoji="1" sz="1800" kern="1200">
          <a:solidFill>
            <a:schemeClr val="tx1"/>
          </a:solidFill>
          <a:latin typeface="+mn-lt"/>
          <a:ea typeface="+mn-ea"/>
          <a:cs typeface="+mn-cs"/>
        </a:defRPr>
      </a:lvl6pPr>
      <a:lvl7pPr marL="2743050" algn="l" defTabSz="914350" rtl="0" eaLnBrk="1" latinLnBrk="0" hangingPunct="1">
        <a:defRPr kumimoji="1" sz="1800" kern="1200">
          <a:solidFill>
            <a:schemeClr val="tx1"/>
          </a:solidFill>
          <a:latin typeface="+mn-lt"/>
          <a:ea typeface="+mn-ea"/>
          <a:cs typeface="+mn-cs"/>
        </a:defRPr>
      </a:lvl7pPr>
      <a:lvl8pPr marL="3200224" algn="l" defTabSz="914350" rtl="0" eaLnBrk="1" latinLnBrk="0" hangingPunct="1">
        <a:defRPr kumimoji="1" sz="1800" kern="1200">
          <a:solidFill>
            <a:schemeClr val="tx1"/>
          </a:solidFill>
          <a:latin typeface="+mn-lt"/>
          <a:ea typeface="+mn-ea"/>
          <a:cs typeface="+mn-cs"/>
        </a:defRPr>
      </a:lvl8pPr>
      <a:lvl9pPr marL="3657399" algn="l" defTabSz="91435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311410"/>
            <a:ext cx="9069186" cy="300210"/>
          </a:xfrm>
          <a:prstGeom prst="rect">
            <a:avLst/>
          </a:prstGeom>
          <a:noFill/>
        </p:spPr>
        <p:txBody>
          <a:bodyPr wrap="square" rtlCol="0">
            <a:spAutoFit/>
          </a:bodyPr>
          <a:lstStyle/>
          <a:p>
            <a:r>
              <a:rPr lang="ja-JP" altLang="en-US" sz="1351" dirty="0" smtClean="0">
                <a:latin typeface="UD デジタル 教科書体 N-B" panose="02020700000000000000" pitchFamily="17" charset="-128"/>
                <a:ea typeface="UD デジタル 教科書体 N-B" panose="02020700000000000000" pitchFamily="17" charset="-128"/>
              </a:rPr>
              <a:t>○地区</a:t>
            </a:r>
            <a:r>
              <a:rPr lang="ja-JP" altLang="en-US" sz="1351" dirty="0">
                <a:latin typeface="UD デジタル 教科書体 N-B" panose="02020700000000000000" pitchFamily="17" charset="-128"/>
                <a:ea typeface="UD デジタル 教科書体 N-B" panose="02020700000000000000" pitchFamily="17" charset="-128"/>
              </a:rPr>
              <a:t>防災</a:t>
            </a:r>
            <a:r>
              <a:rPr lang="ja-JP" altLang="en-US" sz="1351" dirty="0" smtClean="0">
                <a:latin typeface="UD デジタル 教科書体 N-B" panose="02020700000000000000" pitchFamily="17" charset="-128"/>
                <a:ea typeface="UD デジタル 教科書体 N-B" panose="02020700000000000000" pitchFamily="17" charset="-128"/>
              </a:rPr>
              <a:t>マップ （様式２）　</a:t>
            </a:r>
            <a:r>
              <a:rPr lang="en-US" altLang="ja-JP" sz="1000" dirty="0" smtClean="0">
                <a:latin typeface="UD デジタル 教科書体 N-B" panose="02020700000000000000" pitchFamily="17" charset="-128"/>
                <a:ea typeface="UD デジタル 教科書体 N-B" panose="02020700000000000000" pitchFamily="17" charset="-128"/>
              </a:rPr>
              <a:t>※</a:t>
            </a:r>
            <a:r>
              <a:rPr lang="ja-JP" altLang="en-US" sz="1000" dirty="0" smtClean="0">
                <a:latin typeface="UD デジタル 教科書体 N-B" panose="02020700000000000000" pitchFamily="17" charset="-128"/>
                <a:ea typeface="UD デジタル 教科書体 N-B" panose="02020700000000000000" pitchFamily="17" charset="-128"/>
              </a:rPr>
              <a:t>ハザードマップ等に危険箇所や指定緊急避難場所・指定避難所・自主避難所、避難経路を書き込みましょう。</a:t>
            </a:r>
            <a:endParaRPr lang="ja-JP" altLang="en-US" sz="1000" dirty="0">
              <a:latin typeface="UD デジタル 教科書体 N-B" panose="02020700000000000000" pitchFamily="17" charset="-128"/>
              <a:ea typeface="UD デジタル 教科書体 N-B" panose="02020700000000000000" pitchFamily="17" charset="-128"/>
            </a:endParaRPr>
          </a:p>
        </p:txBody>
      </p:sp>
      <p:sp>
        <p:nvSpPr>
          <p:cNvPr id="8" name="正方形/長方形 7"/>
          <p:cNvSpPr/>
          <p:nvPr/>
        </p:nvSpPr>
        <p:spPr>
          <a:xfrm>
            <a:off x="58189" y="577211"/>
            <a:ext cx="9742516" cy="6214287"/>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0000"/>
                </a:solidFill>
                <a:latin typeface="UD デジタル 教科書体 N-B" panose="02020700000000000000" pitchFamily="17" charset="-128"/>
                <a:ea typeface="UD デジタル 教科書体 N-B" panose="02020700000000000000" pitchFamily="17" charset="-128"/>
              </a:rPr>
              <a:t>○お住まいの市町村のハザードマップ等を貼り付けてください。</a:t>
            </a:r>
            <a:endParaRPr lang="en-US" altLang="ja-JP" dirty="0" smtClean="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7" name="テキスト ボックス 6"/>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400" dirty="0" smtClean="0">
                <a:latin typeface="UD デジタル 教科書体 N-B" panose="02020700000000000000" pitchFamily="17" charset="-128"/>
                <a:ea typeface="UD デジタル 教科書体 N-B" panose="02020700000000000000" pitchFamily="17" charset="-128"/>
              </a:rPr>
              <a:t>地域の災害リスクを把握しよう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790972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8189" y="577211"/>
            <a:ext cx="9742516" cy="6214287"/>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○自治会等</a:t>
            </a:r>
            <a:r>
              <a:rPr lang="ja-JP" altLang="en-US" dirty="0" smtClean="0">
                <a:solidFill>
                  <a:srgbClr val="FF0000"/>
                </a:solidFill>
                <a:latin typeface="UD デジタル 教科書体 N-B" panose="02020700000000000000" pitchFamily="17" charset="-128"/>
                <a:ea typeface="UD デジタル 教科書体 N-B" panose="02020700000000000000" pitchFamily="17" charset="-128"/>
              </a:rPr>
              <a:t>で作成した組織図を貼り付けて</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ください。</a:t>
            </a:r>
          </a:p>
          <a:p>
            <a:pPr algn="ctr"/>
            <a:endParaRPr lang="en-US" altLang="ja-JP" dirty="0" smtClean="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6" name="テキスト ボックス 5"/>
          <p:cNvSpPr txBox="1"/>
          <p:nvPr/>
        </p:nvSpPr>
        <p:spPr>
          <a:xfrm>
            <a:off x="0" y="298100"/>
            <a:ext cx="8420794" cy="300210"/>
          </a:xfrm>
          <a:prstGeom prst="rect">
            <a:avLst/>
          </a:prstGeom>
          <a:noFill/>
        </p:spPr>
        <p:txBody>
          <a:bodyPr wrap="square" rtlCol="0">
            <a:spAutoFit/>
          </a:bodyPr>
          <a:lstStyle/>
          <a:p>
            <a:r>
              <a:rPr lang="ja-JP" altLang="en-US" sz="1351" dirty="0" smtClean="0">
                <a:latin typeface="UD デジタル 教科書体 N-B" panose="02020700000000000000" pitchFamily="17" charset="-128"/>
                <a:ea typeface="UD デジタル 教科書体 N-B" panose="02020700000000000000" pitchFamily="17" charset="-128"/>
              </a:rPr>
              <a:t>○組織図・活動内容（様式３） </a:t>
            </a:r>
            <a:r>
              <a:rPr lang="en-US" altLang="ja-JP" sz="1000" dirty="0" smtClean="0">
                <a:latin typeface="UD デジタル 教科書体 N-B" panose="02020700000000000000" pitchFamily="17" charset="-128"/>
                <a:ea typeface="UD デジタル 教科書体 N-B" panose="02020700000000000000" pitchFamily="17" charset="-128"/>
              </a:rPr>
              <a:t>※</a:t>
            </a:r>
            <a:r>
              <a:rPr lang="ja-JP" altLang="en-US" sz="1000" dirty="0" smtClean="0">
                <a:latin typeface="UD デジタル 教科書体 N-B" panose="02020700000000000000" pitchFamily="17" charset="-128"/>
                <a:ea typeface="UD デジタル 教科書体 N-B" panose="02020700000000000000" pitchFamily="17" charset="-128"/>
              </a:rPr>
              <a:t>組織図がない場合は、必要に応じて様式例を加筆・修正してください。</a:t>
            </a:r>
            <a:endParaRPr lang="ja-JP" altLang="en-US" sz="1000"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5" name="テキスト ボックス 4"/>
          <p:cNvSpPr txBox="1"/>
          <p:nvPr/>
        </p:nvSpPr>
        <p:spPr>
          <a:xfrm>
            <a:off x="8013469" y="307777"/>
            <a:ext cx="1828800" cy="307777"/>
          </a:xfrm>
          <a:prstGeom prst="rect">
            <a:avLst/>
          </a:prstGeom>
          <a:noFill/>
        </p:spPr>
        <p:txBody>
          <a:bodyPr wrap="square" rtlCol="0">
            <a:spAutoFit/>
          </a:bodyPr>
          <a:lstStyle/>
          <a:p>
            <a:r>
              <a:rPr lang="ja-JP" altLang="en-US" sz="1400" dirty="0" smtClean="0">
                <a:latin typeface="UD デジタル 教科書体 N-B" panose="02020700000000000000" pitchFamily="17" charset="-128"/>
                <a:ea typeface="UD デジタル 教科書体 N-B" panose="02020700000000000000" pitchFamily="17" charset="-128"/>
              </a:rPr>
              <a:t>令和</a:t>
            </a:r>
            <a:r>
              <a:rPr lang="ja-JP" altLang="en-US" sz="1400" dirty="0">
                <a:latin typeface="UD デジタル 教科書体 N-B" panose="02020700000000000000" pitchFamily="17" charset="-128"/>
                <a:ea typeface="UD デジタル 教科書体 N-B" panose="02020700000000000000" pitchFamily="17" charset="-128"/>
              </a:rPr>
              <a:t>　</a:t>
            </a:r>
            <a:r>
              <a:rPr lang="ja-JP" altLang="en-US" sz="1400" dirty="0" smtClean="0">
                <a:latin typeface="UD デジタル 教科書体 N-B" panose="02020700000000000000" pitchFamily="17" charset="-128"/>
                <a:ea typeface="UD デジタル 教科書体 N-B" panose="02020700000000000000" pitchFamily="17" charset="-128"/>
              </a:rPr>
              <a:t> 年 </a:t>
            </a:r>
            <a:r>
              <a:rPr lang="ja-JP" altLang="en-US" sz="1400" dirty="0">
                <a:latin typeface="UD デジタル 教科書体 N-B" panose="02020700000000000000" pitchFamily="17" charset="-128"/>
                <a:ea typeface="UD デジタル 教科書体 N-B" panose="02020700000000000000" pitchFamily="17" charset="-128"/>
              </a:rPr>
              <a:t>　</a:t>
            </a:r>
            <a:r>
              <a:rPr lang="ja-JP" altLang="en-US" sz="1400" dirty="0" smtClean="0">
                <a:latin typeface="UD デジタル 教科書体 N-B" panose="02020700000000000000" pitchFamily="17" charset="-128"/>
                <a:ea typeface="UD デジタル 教科書体 N-B" panose="02020700000000000000" pitchFamily="17" charset="-128"/>
              </a:rPr>
              <a:t>月現在</a:t>
            </a:r>
            <a:endParaRPr kumimoji="1" lang="ja-JP" altLang="en-US" sz="1400" dirty="0">
              <a:latin typeface="UD デジタル 教科書体 N-B" panose="02020700000000000000" pitchFamily="17" charset="-128"/>
              <a:ea typeface="UD デジタル 教科書体 N-B" panose="02020700000000000000" pitchFamily="17" charset="-128"/>
            </a:endParaRPr>
          </a:p>
        </p:txBody>
      </p:sp>
      <p:sp>
        <p:nvSpPr>
          <p:cNvPr id="9" name="テキスト ボックス 8"/>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400" dirty="0" smtClean="0">
                <a:latin typeface="UD デジタル 教科書体 N-B" panose="02020700000000000000" pitchFamily="17" charset="-128"/>
                <a:ea typeface="UD デジタル 教科書体 N-B" panose="02020700000000000000" pitchFamily="17" charset="-128"/>
              </a:rPr>
              <a:t>防災活動体制を確認しよう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4064726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351" dirty="0"/>
              <a:t>　</a:t>
            </a:r>
            <a:r>
              <a:rPr lang="ja-JP" altLang="en-US" sz="1400" dirty="0" smtClean="0">
                <a:latin typeface="UD デジタル 教科書体 N-B" panose="02020700000000000000" pitchFamily="17" charset="-128"/>
                <a:ea typeface="UD デジタル 教科書体 N-B" panose="02020700000000000000" pitchFamily="17" charset="-128"/>
              </a:rPr>
              <a:t>防災活動体制を確認しよう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
        <p:nvSpPr>
          <p:cNvPr id="6" name="テキスト ボックス 5"/>
          <p:cNvSpPr txBox="1"/>
          <p:nvPr/>
        </p:nvSpPr>
        <p:spPr>
          <a:xfrm>
            <a:off x="8030095" y="288605"/>
            <a:ext cx="1814945" cy="307777"/>
          </a:xfrm>
          <a:prstGeom prst="rect">
            <a:avLst/>
          </a:prstGeom>
          <a:noFill/>
        </p:spPr>
        <p:txBody>
          <a:bodyPr wrap="square" rtlCol="0">
            <a:spAutoFit/>
          </a:bodyPr>
          <a:lstStyle/>
          <a:p>
            <a:r>
              <a:rPr lang="ja-JP" altLang="en-US" sz="1400" dirty="0" smtClean="0">
                <a:latin typeface="UD デジタル 教科書体 N-B" panose="02020700000000000000" pitchFamily="17" charset="-128"/>
                <a:ea typeface="UD デジタル 教科書体 N-B" panose="02020700000000000000" pitchFamily="17" charset="-128"/>
              </a:rPr>
              <a:t>令和　 年 　月現在</a:t>
            </a:r>
            <a:endParaRPr kumimoji="1" lang="ja-JP" altLang="en-US" sz="1400" dirty="0">
              <a:latin typeface="UD デジタル 教科書体 N-B" panose="02020700000000000000" pitchFamily="17" charset="-128"/>
              <a:ea typeface="UD デジタル 教科書体 N-B" panose="02020700000000000000" pitchFamily="17"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071841741"/>
              </p:ext>
            </p:extLst>
          </p:nvPr>
        </p:nvGraphicFramePr>
        <p:xfrm>
          <a:off x="4025293" y="1488560"/>
          <a:ext cx="5802833" cy="791737"/>
        </p:xfrm>
        <a:graphic>
          <a:graphicData uri="http://schemas.openxmlformats.org/drawingml/2006/table">
            <a:tbl>
              <a:tblPr>
                <a:tableStyleId>{D7AC3CCA-C797-4891-BE02-D94E43425B78}</a:tableStyleId>
              </a:tblPr>
              <a:tblGrid>
                <a:gridCol w="3524597">
                  <a:extLst>
                    <a:ext uri="{9D8B030D-6E8A-4147-A177-3AD203B41FA5}">
                      <a16:colId xmlns:a16="http://schemas.microsoft.com/office/drawing/2014/main" val="3278655113"/>
                    </a:ext>
                  </a:extLst>
                </a:gridCol>
                <a:gridCol w="2278236">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a:effectLst/>
                          <a:latin typeface="UD デジタル 教科書体 N-R" panose="02020400000000000000" pitchFamily="17" charset="-128"/>
                          <a:ea typeface="UD デジタル 教科書体 N-R" panose="02020400000000000000" pitchFamily="17" charset="-128"/>
                        </a:rPr>
                        <a:t>警戒班　</a:t>
                      </a:r>
                      <a:r>
                        <a:rPr lang="ja-JP" altLang="en-US" sz="1050" u="none" strike="noStrike" dirty="0" smtClean="0">
                          <a:solidFill>
                            <a:schemeClr val="tx1"/>
                          </a:solidFill>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3">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平常時：地域内の危険箇所の把握とその</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対策</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にあたる</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災害時：地域内の被害状況や避難状況等</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を把握するため</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パトロールを行う</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a:t>
                      </a:r>
                      <a:endParaRPr lang="en-US" altLang="ja-JP" sz="8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35900">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615896633"/>
              </p:ext>
            </p:extLst>
          </p:nvPr>
        </p:nvGraphicFramePr>
        <p:xfrm>
          <a:off x="4025293" y="577539"/>
          <a:ext cx="5802833" cy="797816"/>
        </p:xfrm>
        <a:graphic>
          <a:graphicData uri="http://schemas.openxmlformats.org/drawingml/2006/table">
            <a:tbl>
              <a:tblPr>
                <a:tableStyleId>{D7AC3CCA-C797-4891-BE02-D94E43425B78}</a:tableStyleId>
              </a:tblPr>
              <a:tblGrid>
                <a:gridCol w="3524597">
                  <a:extLst>
                    <a:ext uri="{9D8B030D-6E8A-4147-A177-3AD203B41FA5}">
                      <a16:colId xmlns:a16="http://schemas.microsoft.com/office/drawing/2014/main" val="3278655113"/>
                    </a:ext>
                  </a:extLst>
                </a:gridCol>
                <a:gridCol w="2278236">
                  <a:extLst>
                    <a:ext uri="{9D8B030D-6E8A-4147-A177-3AD203B41FA5}">
                      <a16:colId xmlns:a16="http://schemas.microsoft.com/office/drawing/2014/main" val="3293322430"/>
                    </a:ext>
                  </a:extLst>
                </a:gridCol>
              </a:tblGrid>
              <a:tr h="192576">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情報班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solidFill>
                            <a:schemeClr val="tx1"/>
                          </a:solidFill>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74235">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：放送機器等の点検・整備を行い、情報伝達経路を明確にしておく。</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災害時：各班からの情報を収集し、本部へ報告する。放送機器等で住民に</a:t>
                      </a:r>
                      <a:endParaRPr lang="en-US" altLang="ja-JP" sz="8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周知する。</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31005">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4066716796"/>
              </p:ext>
            </p:extLst>
          </p:nvPr>
        </p:nvGraphicFramePr>
        <p:xfrm>
          <a:off x="4025293" y="5114958"/>
          <a:ext cx="5802833" cy="791737"/>
        </p:xfrm>
        <a:graphic>
          <a:graphicData uri="http://schemas.openxmlformats.org/drawingml/2006/table">
            <a:tbl>
              <a:tblPr>
                <a:tableStyleId>{D7AC3CCA-C797-4891-BE02-D94E43425B78}</a:tableStyleId>
              </a:tblPr>
              <a:tblGrid>
                <a:gridCol w="3532909">
                  <a:extLst>
                    <a:ext uri="{9D8B030D-6E8A-4147-A177-3AD203B41FA5}">
                      <a16:colId xmlns:a16="http://schemas.microsoft.com/office/drawing/2014/main" val="3278655113"/>
                    </a:ext>
                  </a:extLst>
                </a:gridCol>
                <a:gridCol w="2269924">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物資調達輸送班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3">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：備蓄品の確認・更新。新たな備蓄品の情報収集。</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災害時：物資ニーズの把握および物資の配布。</a:t>
                      </a:r>
                      <a:endParaRPr lang="en-US" altLang="ja-JP" sz="800" u="none" strike="noStrike" dirty="0" smtClean="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35900">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2021261784"/>
              </p:ext>
            </p:extLst>
          </p:nvPr>
        </p:nvGraphicFramePr>
        <p:xfrm>
          <a:off x="4025293" y="2405872"/>
          <a:ext cx="5802833" cy="1671646"/>
        </p:xfrm>
        <a:graphic>
          <a:graphicData uri="http://schemas.openxmlformats.org/drawingml/2006/table">
            <a:tbl>
              <a:tblPr>
                <a:tableStyleId>{D7AC3CCA-C797-4891-BE02-D94E43425B78}</a:tableStyleId>
              </a:tblPr>
              <a:tblGrid>
                <a:gridCol w="3532909">
                  <a:extLst>
                    <a:ext uri="{9D8B030D-6E8A-4147-A177-3AD203B41FA5}">
                      <a16:colId xmlns:a16="http://schemas.microsoft.com/office/drawing/2014/main" val="3278655113"/>
                    </a:ext>
                  </a:extLst>
                </a:gridCol>
                <a:gridCol w="2269924">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避難誘導班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2">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：避難所の確認と要援護者等の把握に努める。</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災害時：要配慮者を中心に避難誘導を行う。</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その他住民への避難の呼びかけ、避難誘導を行う。</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18108">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2557385"/>
                  </a:ext>
                </a:extLst>
              </a:tr>
              <a:tr h="191119">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（要配慮者支援担当</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班　長（　　　　　　　　）氏名</a:t>
                      </a:r>
                      <a:endParaRPr lang="ja-JP" altLang="en-US" sz="1000" b="0" i="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　　　　　　　　）℡</a:t>
                      </a:r>
                      <a:endParaRPr lang="ja-JP" altLang="en-US" sz="1000" b="1" i="0" u="none" strike="noStrike" dirty="0" smtClean="0">
                        <a:effectLst/>
                        <a:latin typeface="UD デジタル 教科書体 N-R" panose="02020400000000000000" pitchFamily="17" charset="-128"/>
                        <a:ea typeface="UD デジタル 教科書体 N-R" panose="02020400000000000000" pitchFamily="17" charset="-128"/>
                      </a:endParaRPr>
                    </a:p>
                  </a:txBody>
                  <a:tcPr marL="142875"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297867"/>
                  </a:ext>
                </a:extLst>
              </a:tr>
              <a:tr h="257732">
                <a:tc rowSpan="2">
                  <a:txBody>
                    <a:bodyPr/>
                    <a:lstStyle/>
                    <a:p>
                      <a:pPr algn="l" fontAlgn="t"/>
                      <a:r>
                        <a:rPr lang="en-US" altLang="ja-JP" sz="90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：避難行動要支援者の個別避難計画の作成、修正。その他要配慮者の</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確認。</a:t>
                      </a:r>
                      <a:r>
                        <a:rPr lang="ja-JP" altLang="en-US" sz="800" u="none" strike="noStrike" dirty="0" smtClean="0">
                          <a:solidFill>
                            <a:srgbClr val="FF0000"/>
                          </a:solidFill>
                          <a:effectLst/>
                          <a:latin typeface="UD デジタル 教科書体 N-R" panose="02020400000000000000" pitchFamily="17" charset="-128"/>
                          <a:ea typeface="UD デジタル 教科書体 N-R" panose="02020400000000000000" pitchFamily="17" charset="-128"/>
                        </a:rPr>
                        <a:t>（地区内の避難行動要支援者　○名）</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災害時：避難行動要支援者などの要配慮者の避難行動について確認し本部へ</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報告。</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ctr"/>
                      <a:endParaRPr lang="ja-JP" altLang="en-US" sz="1000" b="1" i="0" u="none" strike="noStrike" dirty="0" smtClean="0">
                        <a:effectLst/>
                        <a:latin typeface="UD デジタル 教科書体 N-R" panose="02020400000000000000" pitchFamily="17" charset="-128"/>
                        <a:ea typeface="UD デジタル 教科書体 N-R" panose="02020400000000000000" pitchFamily="17" charset="-128"/>
                      </a:endParaRPr>
                    </a:p>
                  </a:txBody>
                  <a:tcPr marL="142875"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9807599"/>
                  </a:ext>
                </a:extLst>
              </a:tr>
              <a:tr h="448851">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　　　　　　　　）℡</a:t>
                      </a:r>
                      <a:endParaRPr lang="ja-JP" altLang="en-US" sz="1000" b="1" i="0" u="none" strike="noStrike" dirty="0" smtClean="0">
                        <a:effectLst/>
                        <a:latin typeface="UD デジタル 教科書体 N-R" panose="02020400000000000000" pitchFamily="17" charset="-128"/>
                        <a:ea typeface="UD デジタル 教科書体 N-R" panose="02020400000000000000" pitchFamily="17" charset="-128"/>
                      </a:endParaRPr>
                    </a:p>
                  </a:txBody>
                  <a:tcPr marL="142875"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1352536"/>
                  </a:ext>
                </a:extLst>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1613216970"/>
              </p:ext>
            </p:extLst>
          </p:nvPr>
        </p:nvGraphicFramePr>
        <p:xfrm>
          <a:off x="4015046" y="6044616"/>
          <a:ext cx="5813080" cy="773944"/>
        </p:xfrm>
        <a:graphic>
          <a:graphicData uri="http://schemas.openxmlformats.org/drawingml/2006/table">
            <a:tbl>
              <a:tblPr>
                <a:tableStyleId>{D7AC3CCA-C797-4891-BE02-D94E43425B78}</a:tableStyleId>
              </a:tblPr>
              <a:tblGrid>
                <a:gridCol w="3539147">
                  <a:extLst>
                    <a:ext uri="{9D8B030D-6E8A-4147-A177-3AD203B41FA5}">
                      <a16:colId xmlns:a16="http://schemas.microsoft.com/office/drawing/2014/main" val="3278655113"/>
                    </a:ext>
                  </a:extLst>
                </a:gridCol>
                <a:gridCol w="2273933">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給食給水班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　</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2">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：炊き出し設備及び道具等の確認をし、水や非常用保存食を備蓄する</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とともに湧水箇所の把握を行う。</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災害時：水や食糧を確保し、炊き出しなどを行う。</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18108">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510166399"/>
              </p:ext>
            </p:extLst>
          </p:nvPr>
        </p:nvGraphicFramePr>
        <p:xfrm>
          <a:off x="4025293" y="4203094"/>
          <a:ext cx="5802833" cy="773944"/>
        </p:xfrm>
        <a:graphic>
          <a:graphicData uri="http://schemas.openxmlformats.org/drawingml/2006/table">
            <a:tbl>
              <a:tblPr>
                <a:tableStyleId>{D7AC3CCA-C797-4891-BE02-D94E43425B78}</a:tableStyleId>
              </a:tblPr>
              <a:tblGrid>
                <a:gridCol w="3532909">
                  <a:extLst>
                    <a:ext uri="{9D8B030D-6E8A-4147-A177-3AD203B41FA5}">
                      <a16:colId xmlns:a16="http://schemas.microsoft.com/office/drawing/2014/main" val="3278655113"/>
                    </a:ext>
                  </a:extLst>
                </a:gridCol>
                <a:gridCol w="2269924">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救護班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2">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：救護等の備品の保管を行うとともに、救急救命訓練等を行い、災害</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時に備える。</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災害時：負傷者の救出・救護及び避難所への搬送等を行う。</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18108">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738867802"/>
              </p:ext>
            </p:extLst>
          </p:nvPr>
        </p:nvGraphicFramePr>
        <p:xfrm>
          <a:off x="122238" y="577210"/>
          <a:ext cx="3610176" cy="6241350"/>
        </p:xfrm>
        <a:graphic>
          <a:graphicData uri="http://schemas.openxmlformats.org/drawingml/2006/table">
            <a:tbl>
              <a:tblPr>
                <a:tableStyleId>{D7AC3CCA-C797-4891-BE02-D94E43425B78}</a:tableStyleId>
              </a:tblPr>
              <a:tblGrid>
                <a:gridCol w="3610176">
                  <a:extLst>
                    <a:ext uri="{9D8B030D-6E8A-4147-A177-3AD203B41FA5}">
                      <a16:colId xmlns:a16="http://schemas.microsoft.com/office/drawing/2014/main" val="472263608"/>
                    </a:ext>
                  </a:extLst>
                </a:gridCol>
              </a:tblGrid>
              <a:tr h="170884">
                <a:tc>
                  <a:txBody>
                    <a:bodyPr/>
                    <a:lstStyle/>
                    <a:p>
                      <a:pPr algn="l" fontAlgn="b"/>
                      <a:r>
                        <a:rPr lang="zh-TW" altLang="en-US" sz="1100" u="none" strike="noStrike" dirty="0" smtClean="0">
                          <a:effectLst/>
                          <a:latin typeface="UD デジタル 教科書体 N-R" panose="02020400000000000000" pitchFamily="17" charset="-128"/>
                          <a:ea typeface="UD デジタル 教科書体 N-R" panose="02020400000000000000" pitchFamily="17" charset="-128"/>
                        </a:rPr>
                        <a:t>本部</a:t>
                      </a:r>
                      <a:r>
                        <a:rPr lang="ja-JP" altLang="en-US" sz="1100" u="none" strike="noStrike" dirty="0" smtClean="0">
                          <a:effectLst/>
                          <a:latin typeface="UD デジタル 教科書体 N-R" panose="02020400000000000000" pitchFamily="17" charset="-128"/>
                          <a:ea typeface="UD デジタル 教科書体 N-R" panose="02020400000000000000" pitchFamily="17" charset="-128"/>
                        </a:rPr>
                        <a:t>　○○名</a:t>
                      </a:r>
                      <a:endParaRPr lang="zh-TW"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26624187"/>
                  </a:ext>
                </a:extLst>
              </a:tr>
              <a:tr h="1429207">
                <a:tc>
                  <a:txBody>
                    <a:bodyPr/>
                    <a:lstStyle/>
                    <a:p>
                      <a:pPr algn="l" fontAlgn="t"/>
                      <a:r>
                        <a:rPr lang="en-US" altLang="ja-JP" sz="105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105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1000" u="none" strike="noStrike" dirty="0">
                          <a:effectLst/>
                          <a:latin typeface="UD デジタル 教科書体 N-R" panose="02020400000000000000" pitchFamily="17" charset="-128"/>
                          <a:ea typeface="UD デジタル 教科書体 N-R" panose="02020400000000000000" pitchFamily="17" charset="-128"/>
                        </a:rPr>
                      </a:br>
                      <a:r>
                        <a:rPr lang="ja-JP" altLang="en-US" sz="1000" u="none" strike="noStrike" dirty="0">
                          <a:effectLst/>
                          <a:latin typeface="UD デジタル 教科書体 N-R" panose="02020400000000000000" pitchFamily="17" charset="-128"/>
                          <a:ea typeface="UD デジタル 教科書体 N-R" panose="02020400000000000000" pitchFamily="17" charset="-128"/>
                        </a:rPr>
                        <a:t>平常時：会の運営、自主防災訓練、会議</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等を</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行い災害時</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に</a:t>
                      </a:r>
                      <a:endParaRPr lang="en-US" altLang="ja-JP" sz="10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備える。各班</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との連絡体制の確立を図る</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a:t>
                      </a:r>
                      <a:endParaRPr lang="en-US" altLang="ja-JP" sz="10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1000" u="none" strike="noStrike" dirty="0">
                          <a:effectLst/>
                          <a:latin typeface="UD デジタル 教科書体 N-R" panose="02020400000000000000" pitchFamily="17" charset="-128"/>
                          <a:ea typeface="UD デジタル 教科書体 N-R" panose="02020400000000000000" pitchFamily="17" charset="-128"/>
                        </a:rPr>
                      </a:b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災害時：本部を立ち上げ、自主防災会を</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統括</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する。</a:t>
                      </a:r>
                      <a:br>
                        <a:rPr lang="ja-JP" altLang="en-US" sz="1000" u="none" strike="noStrike" dirty="0">
                          <a:effectLst/>
                          <a:latin typeface="UD デジタル 教科書体 N-R" panose="02020400000000000000" pitchFamily="17" charset="-128"/>
                          <a:ea typeface="UD デジタル 教科書体 N-R" panose="02020400000000000000" pitchFamily="17" charset="-128"/>
                        </a:rPr>
                      </a:b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情報班から受けた報告を総括し</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、各班</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へ指示を</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行う。</a:t>
                      </a:r>
                      <a:endParaRPr lang="en-US" altLang="ja-JP" sz="10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zh-TW" altLang="en-US" sz="1050" u="none" strike="noStrike" dirty="0">
                          <a:effectLst/>
                          <a:latin typeface="UD デジタル 教科書体 N-R" panose="02020400000000000000" pitchFamily="17" charset="-128"/>
                          <a:ea typeface="UD デジタル 教科書体 N-R" panose="02020400000000000000" pitchFamily="17" charset="-128"/>
                        </a:rPr>
                        <a:t>本部</a:t>
                      </a:r>
                      <a:r>
                        <a:rPr lang="zh-TW" altLang="en-US" sz="1050" u="none" strike="noStrike" dirty="0" smtClean="0">
                          <a:effectLst/>
                          <a:latin typeface="UD デジタル 教科書体 N-R" panose="02020400000000000000" pitchFamily="17" charset="-128"/>
                          <a:ea typeface="UD デジタル 教科書体 N-R" panose="02020400000000000000" pitchFamily="17" charset="-128"/>
                        </a:rPr>
                        <a:t>設置場所</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）名称</a:t>
                      </a: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en-US" altLang="ja-JP" sz="1050" b="0" i="0" u="none" strike="noStrike" dirty="0" smtClean="0">
                        <a:effectLst/>
                        <a:latin typeface="UD デジタル 教科書体 N-R" panose="02020400000000000000" pitchFamily="17" charset="-128"/>
                        <a:ea typeface="UD デジタル 教科書体 N-R" panose="02020400000000000000" pitchFamily="17" charset="-128"/>
                      </a:endParaRPr>
                    </a:p>
                  </a:txBody>
                  <a:tcPr marL="0" marR="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661369974"/>
                  </a:ext>
                </a:extLst>
              </a:tr>
              <a:tr h="417610">
                <a:tc>
                  <a:txBody>
                    <a:bodyPr/>
                    <a:lstStyle/>
                    <a:p>
                      <a:pPr algn="l" fontAlgn="ctr"/>
                      <a:r>
                        <a:rPr lang="ja-JP" altLang="en-US" sz="1050" u="none" strike="noStrike" dirty="0">
                          <a:effectLst/>
                          <a:latin typeface="UD デジタル 教科書体 N-R" panose="02020400000000000000" pitchFamily="17" charset="-128"/>
                          <a:ea typeface="UD デジタル 教科書体 N-R" panose="02020400000000000000" pitchFamily="17" charset="-128"/>
                        </a:rPr>
                        <a:t>会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長</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endParaRPr lang="ja-JP"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69822"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4315500"/>
                  </a:ext>
                </a:extLst>
              </a:tr>
              <a:tr h="417610">
                <a:tc>
                  <a:txBody>
                    <a:bodyPr/>
                    <a:lstStyle/>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副会長</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endParaRPr lang="ja-JP"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69822"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5015655"/>
                  </a:ext>
                </a:extLst>
              </a:tr>
              <a:tr h="1134044">
                <a:tc>
                  <a:txBody>
                    <a:bodyPr/>
                    <a:lstStyle/>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幹　事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）氏名</a:t>
                      </a: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ja-JP" altLang="en-US" sz="500" u="none" strike="noStrike" dirty="0">
                        <a:effectLst/>
                        <a:latin typeface="UD デジタル 教科書体 N-R" panose="02020400000000000000" pitchFamily="17" charset="-128"/>
                        <a:ea typeface="UD デジタル 教科書体 N-R" panose="02020400000000000000" pitchFamily="17" charset="-128"/>
                      </a:endParaRPr>
                    </a:p>
                    <a:p>
                      <a:pPr algn="ctr"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ja-JP" altLang="en-US" sz="500" u="none" strike="noStrike" dirty="0">
                        <a:effectLst/>
                        <a:latin typeface="UD デジタル 教科書体 N-R" panose="02020400000000000000" pitchFamily="17" charset="-128"/>
                        <a:ea typeface="UD デジタル 教科書体 N-R" panose="02020400000000000000" pitchFamily="17" charset="-128"/>
                      </a:endParaRPr>
                    </a:p>
                    <a:p>
                      <a:pPr algn="ctr"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ja-JP"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69822"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6851236"/>
                  </a:ext>
                </a:extLst>
              </a:tr>
              <a:tr h="2671995">
                <a:tc>
                  <a:txBody>
                    <a:bodyPr/>
                    <a:lstStyle/>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防災士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endParaRPr lang="en-US" altLang="ja-JP" sz="1050" u="none" strike="noStrike" baseline="0"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baseline="0"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dirty="0" smtClean="0">
                        <a:effectLst/>
                        <a:latin typeface="UD デジタル 教科書体 N-R" panose="02020400000000000000" pitchFamily="17" charset="-128"/>
                        <a:ea typeface="UD デジタル 教科書体 N-R" panose="02020400000000000000" pitchFamily="17" charset="-128"/>
                      </a:endParaRPr>
                    </a:p>
                    <a:p>
                      <a:pPr algn="ctr"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en-US" altLang="ja-JP" sz="105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各班ごとに班員への連絡体制を</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整備</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しておくこと。</a:t>
                      </a:r>
                      <a:endParaRPr lang="ja-JP"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69822" marR="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655202899"/>
                  </a:ext>
                </a:extLst>
              </a:tr>
            </a:tbl>
          </a:graphicData>
        </a:graphic>
      </p:graphicFrame>
      <p:sp>
        <p:nvSpPr>
          <p:cNvPr id="79" name="右矢印 78"/>
          <p:cNvSpPr/>
          <p:nvPr/>
        </p:nvSpPr>
        <p:spPr>
          <a:xfrm>
            <a:off x="3765661" y="2442343"/>
            <a:ext cx="216131" cy="22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右矢印 79"/>
          <p:cNvSpPr/>
          <p:nvPr/>
        </p:nvSpPr>
        <p:spPr>
          <a:xfrm rot="10800000">
            <a:off x="3765664" y="4558505"/>
            <a:ext cx="216131" cy="22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0" y="292389"/>
            <a:ext cx="8481754" cy="300210"/>
          </a:xfrm>
          <a:prstGeom prst="rect">
            <a:avLst/>
          </a:prstGeom>
          <a:noFill/>
        </p:spPr>
        <p:txBody>
          <a:bodyPr wrap="square" rtlCol="0">
            <a:spAutoFit/>
          </a:bodyPr>
          <a:lstStyle/>
          <a:p>
            <a:r>
              <a:rPr lang="ja-JP" altLang="en-US" sz="1351" dirty="0" smtClean="0">
                <a:latin typeface="UD デジタル 教科書体 N-B" panose="02020700000000000000" pitchFamily="17" charset="-128"/>
                <a:ea typeface="UD デジタル 教科書体 N-B" panose="02020700000000000000" pitchFamily="17" charset="-128"/>
              </a:rPr>
              <a:t>○組織図・活動内容（様式３・記入例） </a:t>
            </a:r>
            <a:r>
              <a:rPr lang="en-US" altLang="ja-JP" sz="1000" dirty="0" smtClean="0">
                <a:latin typeface="UD デジタル 教科書体 N-B" panose="02020700000000000000" pitchFamily="17" charset="-128"/>
                <a:ea typeface="UD デジタル 教科書体 N-B" panose="02020700000000000000" pitchFamily="17" charset="-128"/>
              </a:rPr>
              <a:t>※</a:t>
            </a:r>
            <a:r>
              <a:rPr lang="ja-JP" altLang="en-US" sz="1000" dirty="0" smtClean="0">
                <a:latin typeface="UD デジタル 教科書体 N-B" panose="02020700000000000000" pitchFamily="17" charset="-128"/>
                <a:ea typeface="UD デジタル 教科書体 N-B" panose="02020700000000000000" pitchFamily="17" charset="-128"/>
              </a:rPr>
              <a:t>組織図がない場合は、必要に応じて記載例を加筆・修正してください。</a:t>
            </a:r>
            <a:endParaRPr lang="ja-JP" altLang="en-US" sz="1000" dirty="0">
              <a:solidFill>
                <a:srgbClr val="FF0000"/>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034035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ext uri="{D42A27DB-BD31-4B8C-83A1-F6EECF244321}">
                <p14:modId xmlns:p14="http://schemas.microsoft.com/office/powerpoint/2010/main" val="7480012"/>
              </p:ext>
            </p:extLst>
          </p:nvPr>
        </p:nvGraphicFramePr>
        <p:xfrm>
          <a:off x="8165272" y="2150761"/>
          <a:ext cx="1690956" cy="4299864"/>
        </p:xfrm>
        <a:graphic>
          <a:graphicData uri="http://schemas.openxmlformats.org/drawingml/2006/table">
            <a:tbl>
              <a:tblPr>
                <a:tableStyleId>{5940675A-B579-460E-94D1-54222C63F5DA}</a:tableStyleId>
              </a:tblPr>
              <a:tblGrid>
                <a:gridCol w="1690956">
                  <a:extLst>
                    <a:ext uri="{9D8B030D-6E8A-4147-A177-3AD203B41FA5}">
                      <a16:colId xmlns:a16="http://schemas.microsoft.com/office/drawing/2014/main" val="510742959"/>
                    </a:ext>
                  </a:extLst>
                </a:gridCol>
              </a:tblGrid>
              <a:tr h="537483">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1677335045"/>
                  </a:ext>
                </a:extLst>
              </a:tr>
              <a:tr h="537483">
                <a:tc>
                  <a:txBody>
                    <a:bodyPr/>
                    <a:lstStyle/>
                    <a:p>
                      <a:pPr algn="l" fontAlgn="ctr"/>
                      <a:endPar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1832260221"/>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2139960873"/>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2940455404"/>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1827174205"/>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2873666390"/>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2521288782"/>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127992376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868143868"/>
              </p:ext>
            </p:extLst>
          </p:nvPr>
        </p:nvGraphicFramePr>
        <p:xfrm>
          <a:off x="51276" y="2150761"/>
          <a:ext cx="8056127" cy="4304384"/>
        </p:xfrm>
        <a:graphic>
          <a:graphicData uri="http://schemas.openxmlformats.org/drawingml/2006/table">
            <a:tbl>
              <a:tblPr>
                <a:tableStyleId>{5940675A-B579-460E-94D1-54222C63F5DA}</a:tableStyleId>
              </a:tblPr>
              <a:tblGrid>
                <a:gridCol w="1032241">
                  <a:extLst>
                    <a:ext uri="{9D8B030D-6E8A-4147-A177-3AD203B41FA5}">
                      <a16:colId xmlns:a16="http://schemas.microsoft.com/office/drawing/2014/main" val="4061973339"/>
                    </a:ext>
                  </a:extLst>
                </a:gridCol>
                <a:gridCol w="2032252">
                  <a:extLst>
                    <a:ext uri="{9D8B030D-6E8A-4147-A177-3AD203B41FA5}">
                      <a16:colId xmlns:a16="http://schemas.microsoft.com/office/drawing/2014/main" val="2867978637"/>
                    </a:ext>
                  </a:extLst>
                </a:gridCol>
                <a:gridCol w="1857895">
                  <a:extLst>
                    <a:ext uri="{9D8B030D-6E8A-4147-A177-3AD203B41FA5}">
                      <a16:colId xmlns:a16="http://schemas.microsoft.com/office/drawing/2014/main" val="563901761"/>
                    </a:ext>
                  </a:extLst>
                </a:gridCol>
                <a:gridCol w="1857895">
                  <a:extLst>
                    <a:ext uri="{9D8B030D-6E8A-4147-A177-3AD203B41FA5}">
                      <a16:colId xmlns:a16="http://schemas.microsoft.com/office/drawing/2014/main" val="1303228115"/>
                    </a:ext>
                  </a:extLst>
                </a:gridCol>
                <a:gridCol w="1275844">
                  <a:extLst>
                    <a:ext uri="{9D8B030D-6E8A-4147-A177-3AD203B41FA5}">
                      <a16:colId xmlns:a16="http://schemas.microsoft.com/office/drawing/2014/main" val="3585090781"/>
                    </a:ext>
                  </a:extLst>
                </a:gridCol>
              </a:tblGrid>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2045209781"/>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316183896"/>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3682284614"/>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3721164186"/>
                  </a:ext>
                </a:extLst>
              </a:tr>
              <a:tr h="538048">
                <a:tc>
                  <a:txBody>
                    <a:bodyPr/>
                    <a:lstStyle/>
                    <a:p>
                      <a:pPr algn="ctr"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2587966416"/>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1473943751"/>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4030583632"/>
                  </a:ext>
                </a:extLst>
              </a:tr>
              <a:tr h="538048">
                <a:tc>
                  <a:txBody>
                    <a:bodyPr/>
                    <a:lstStyle/>
                    <a:p>
                      <a:pPr algn="ctr"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endPar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186994099"/>
                  </a:ext>
                </a:extLst>
              </a:tr>
            </a:tbl>
          </a:graphicData>
        </a:graphic>
      </p:graphicFrame>
      <p:sp>
        <p:nvSpPr>
          <p:cNvPr id="4" name="テキスト ボックス 3"/>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351" dirty="0"/>
              <a:t>　</a:t>
            </a:r>
            <a:r>
              <a:rPr lang="ja-JP" altLang="en-US" sz="1400" dirty="0" smtClean="0">
                <a:latin typeface="UD デジタル 教科書体 N-B" panose="02020700000000000000" pitchFamily="17" charset="-128"/>
                <a:ea typeface="UD デジタル 教科書体 N-B" panose="02020700000000000000" pitchFamily="17" charset="-128"/>
              </a:rPr>
              <a:t>災害</a:t>
            </a:r>
            <a:r>
              <a:rPr lang="ja-JP" altLang="en-US" sz="1400" dirty="0">
                <a:latin typeface="UD デジタル 教科書体 N-B" panose="02020700000000000000" pitchFamily="17" charset="-128"/>
                <a:ea typeface="UD デジタル 教科書体 N-B" panose="02020700000000000000" pitchFamily="17" charset="-128"/>
              </a:rPr>
              <a:t>時</a:t>
            </a:r>
            <a:r>
              <a:rPr lang="ja-JP" altLang="en-US" sz="1400" dirty="0" smtClean="0">
                <a:latin typeface="UD デジタル 教科書体 N-B" panose="02020700000000000000" pitchFamily="17" charset="-128"/>
                <a:ea typeface="UD デジタル 教科書体 N-B" panose="02020700000000000000" pitchFamily="17" charset="-128"/>
              </a:rPr>
              <a:t>の防災活動をタイムラインで整理しよう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
        <p:nvSpPr>
          <p:cNvPr id="5" name="テキスト ボックス 4"/>
          <p:cNvSpPr txBox="1"/>
          <p:nvPr/>
        </p:nvSpPr>
        <p:spPr>
          <a:xfrm>
            <a:off x="8192471" y="646775"/>
            <a:ext cx="1736373" cy="430887"/>
          </a:xfrm>
          <a:prstGeom prst="rect">
            <a:avLst/>
          </a:prstGeom>
          <a:noFill/>
        </p:spPr>
        <p:txBody>
          <a:bodyPr wrap="none" rtlCol="0">
            <a:spAutoFit/>
          </a:bodyPr>
          <a:lstStyle/>
          <a:p>
            <a:r>
              <a:rPr lang="ja-JP" altLang="en-US" sz="1100" dirty="0" smtClean="0">
                <a:latin typeface="UD デジタル 教科書体 N-B" panose="02020700000000000000" pitchFamily="17" charset="-128"/>
                <a:ea typeface="UD デジタル 教科書体 N-B" panose="02020700000000000000" pitchFamily="17" charset="-128"/>
              </a:rPr>
              <a:t>おおいたユイ（結）・</a:t>
            </a:r>
            <a:endParaRPr lang="en-US" altLang="ja-JP" sz="1100" dirty="0" smtClean="0">
              <a:latin typeface="UD デジタル 教科書体 N-B" panose="02020700000000000000" pitchFamily="17" charset="-128"/>
              <a:ea typeface="UD デジタル 教科書体 N-B" panose="02020700000000000000" pitchFamily="17" charset="-128"/>
            </a:endParaRPr>
          </a:p>
          <a:p>
            <a:r>
              <a:rPr lang="ja-JP" altLang="en-US" sz="1100" dirty="0" smtClean="0">
                <a:latin typeface="UD デジタル 教科書体 N-B" panose="02020700000000000000" pitchFamily="17" charset="-128"/>
                <a:ea typeface="UD デジタル 教科書体 N-B" panose="02020700000000000000" pitchFamily="17" charset="-128"/>
              </a:rPr>
              <a:t>タイムライン（様式４）</a:t>
            </a:r>
            <a:endParaRPr lang="ja-JP" altLang="en-US" sz="1100" dirty="0">
              <a:solidFill>
                <a:srgbClr val="FF0000"/>
              </a:solidFill>
              <a:latin typeface="UD デジタル 教科書体 N-B" panose="02020700000000000000" pitchFamily="17" charset="-128"/>
              <a:ea typeface="UD デジタル 教科書体 N-B" panose="02020700000000000000" pitchFamily="17"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87103786"/>
              </p:ext>
            </p:extLst>
          </p:nvPr>
        </p:nvGraphicFramePr>
        <p:xfrm>
          <a:off x="56623" y="321147"/>
          <a:ext cx="8050780" cy="1581774"/>
        </p:xfrm>
        <a:graphic>
          <a:graphicData uri="http://schemas.openxmlformats.org/drawingml/2006/table">
            <a:tbl>
              <a:tblPr/>
              <a:tblGrid>
                <a:gridCol w="1030778">
                  <a:extLst>
                    <a:ext uri="{9D8B030D-6E8A-4147-A177-3AD203B41FA5}">
                      <a16:colId xmlns:a16="http://schemas.microsoft.com/office/drawing/2014/main" val="2206295063"/>
                    </a:ext>
                  </a:extLst>
                </a:gridCol>
                <a:gridCol w="875541">
                  <a:extLst>
                    <a:ext uri="{9D8B030D-6E8A-4147-A177-3AD203B41FA5}">
                      <a16:colId xmlns:a16="http://schemas.microsoft.com/office/drawing/2014/main" val="2640680005"/>
                    </a:ext>
                  </a:extLst>
                </a:gridCol>
                <a:gridCol w="1152827">
                  <a:extLst>
                    <a:ext uri="{9D8B030D-6E8A-4147-A177-3AD203B41FA5}">
                      <a16:colId xmlns:a16="http://schemas.microsoft.com/office/drawing/2014/main" val="3185495331"/>
                    </a:ext>
                  </a:extLst>
                </a:gridCol>
                <a:gridCol w="1853738">
                  <a:extLst>
                    <a:ext uri="{9D8B030D-6E8A-4147-A177-3AD203B41FA5}">
                      <a16:colId xmlns:a16="http://schemas.microsoft.com/office/drawing/2014/main" val="4233012823"/>
                    </a:ext>
                  </a:extLst>
                </a:gridCol>
                <a:gridCol w="1853738">
                  <a:extLst>
                    <a:ext uri="{9D8B030D-6E8A-4147-A177-3AD203B41FA5}">
                      <a16:colId xmlns:a16="http://schemas.microsoft.com/office/drawing/2014/main" val="885051188"/>
                    </a:ext>
                  </a:extLst>
                </a:gridCol>
                <a:gridCol w="1284158">
                  <a:extLst>
                    <a:ext uri="{9D8B030D-6E8A-4147-A177-3AD203B41FA5}">
                      <a16:colId xmlns:a16="http://schemas.microsoft.com/office/drawing/2014/main" val="3880236339"/>
                    </a:ext>
                  </a:extLst>
                </a:gridCol>
              </a:tblGrid>
              <a:tr h="353951">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（相当情報）</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警戒レベル１</a:t>
                      </a:r>
                      <a:endParaRPr lang="en-US" altLang="ja-JP"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早期注意情報</a:t>
                      </a:r>
                    </a:p>
                  </a:txBody>
                  <a:tcPr marL="4193" marR="4193" marT="4193"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警戒レベル２</a:t>
                      </a:r>
                      <a:endParaRPr lang="en-US" altLang="ja-JP"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大雨・洪水・高潮注意報</a:t>
                      </a:r>
                      <a:endParaRPr lang="ja-JP" altLang="en-US" sz="7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警戒レベル３</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（大雨・洪水警報、氾濫警戒情報）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警戒レベル４</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6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 （土砂災害警戒情報、氾濫危険情報、高潮警報）</a:t>
                      </a:r>
                      <a:endParaRPr lang="en-US" altLang="ja-JP" sz="6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警戒レベル５</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（大雨特別警報、氾濫発生情報、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高潮氾濫発生情報）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04040"/>
                    </a:solidFill>
                  </a:tcPr>
                </a:tc>
                <a:extLst>
                  <a:ext uri="{0D108BD9-81ED-4DB2-BD59-A6C34878D82A}">
                    <a16:rowId xmlns:a16="http://schemas.microsoft.com/office/drawing/2014/main" val="2463850796"/>
                  </a:ext>
                </a:extLst>
              </a:tr>
              <a:tr h="655841">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市町村の動き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・注意喚起</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注意喚起や避難情報の発令は、</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防災行政無線、メール、ＳＮＳ、ＨＰ等</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で行われます。</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高齢者等避難の発令</a:t>
                      </a:r>
                      <a:endParaRPr lang="en-US" altLang="ja-JP" sz="800" b="1" i="0" u="none" strike="noStrike"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・指定避難所の開設</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避難指示の発令</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・指定避難所の開設（追加）</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・緊急安全確保の発令</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37826442"/>
                  </a:ext>
                </a:extLst>
              </a:tr>
              <a:tr h="571982">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住民の避難行動</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□気象状況、非常持出品の確認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□避難先の確認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（安全な親戚、知人宅を含む）</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baseline="0"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高齢者等は危険な場所から避難</a:t>
                      </a:r>
                      <a:endParaRPr lang="en-US" altLang="ja-JP" sz="800" b="1" i="0" u="none" strike="noStrike" baseline="0"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□要支援者支援担当に連絡</a:t>
                      </a:r>
                      <a:endParaRPr lang="en-US" altLang="ja-JP"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危険な場所から全員避難</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□可能な限り隣近所に避難の声かけ</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□自宅内の安全な場所</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へ避難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2</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階以上に避難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ctr" fontAlgn="ct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命を守るための行動</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6226650"/>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170513156"/>
              </p:ext>
            </p:extLst>
          </p:nvPr>
        </p:nvGraphicFramePr>
        <p:xfrm>
          <a:off x="8166024" y="1133934"/>
          <a:ext cx="1689451" cy="766940"/>
        </p:xfrm>
        <a:graphic>
          <a:graphicData uri="http://schemas.openxmlformats.org/drawingml/2006/table">
            <a:tbl>
              <a:tblPr/>
              <a:tblGrid>
                <a:gridCol w="1689451">
                  <a:extLst>
                    <a:ext uri="{9D8B030D-6E8A-4147-A177-3AD203B41FA5}">
                      <a16:colId xmlns:a16="http://schemas.microsoft.com/office/drawing/2014/main" val="1658271798"/>
                    </a:ext>
                  </a:extLst>
                </a:gridCol>
              </a:tblGrid>
              <a:tr h="201675">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平時の備え</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5891160"/>
                  </a:ext>
                </a:extLst>
              </a:tr>
              <a:tr h="565265">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□非常持出品の準備</a:t>
                      </a: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□おおいたマイ・タイムライン</a:t>
                      </a: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□おおいた支えアイ・タイムライン</a:t>
                      </a:r>
                    </a:p>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7076643"/>
                  </a:ext>
                </a:extLst>
              </a:tr>
            </a:tbl>
          </a:graphicData>
        </a:graphic>
      </p:graphicFrame>
      <p:sp>
        <p:nvSpPr>
          <p:cNvPr id="14" name="テキスト ボックス 13"/>
          <p:cNvSpPr txBox="1"/>
          <p:nvPr/>
        </p:nvSpPr>
        <p:spPr>
          <a:xfrm>
            <a:off x="8312727" y="330184"/>
            <a:ext cx="1593273" cy="276999"/>
          </a:xfrm>
          <a:prstGeom prst="rect">
            <a:avLst/>
          </a:prstGeom>
          <a:noFill/>
        </p:spPr>
        <p:txBody>
          <a:bodyPr wrap="square" rtlCol="0">
            <a:spAutoFit/>
          </a:bodyPr>
          <a:lstStyle/>
          <a:p>
            <a:pPr algn="r"/>
            <a:r>
              <a:rPr lang="ja-JP" altLang="en-US" sz="1200" dirty="0" smtClean="0">
                <a:latin typeface="UD デジタル 教科書体 N-B" panose="02020700000000000000" pitchFamily="17" charset="-128"/>
                <a:ea typeface="UD デジタル 教科書体 N-B" panose="02020700000000000000" pitchFamily="17" charset="-128"/>
              </a:rPr>
              <a:t>令和　 年 　月作成</a:t>
            </a:r>
            <a:endParaRPr kumimoji="1" lang="ja-JP" altLang="en-US" sz="1200" dirty="0">
              <a:latin typeface="UD デジタル 教科書体 N-B" panose="02020700000000000000" pitchFamily="17" charset="-128"/>
              <a:ea typeface="UD デジタル 教科書体 N-B" panose="02020700000000000000" pitchFamily="17" charset="-128"/>
            </a:endParaRPr>
          </a:p>
        </p:txBody>
      </p:sp>
      <p:sp>
        <p:nvSpPr>
          <p:cNvPr id="18" name="テキスト ボックス 17"/>
          <p:cNvSpPr txBox="1"/>
          <p:nvPr/>
        </p:nvSpPr>
        <p:spPr>
          <a:xfrm>
            <a:off x="51276" y="1918758"/>
            <a:ext cx="9803447" cy="215444"/>
          </a:xfrm>
          <a:prstGeom prst="rect">
            <a:avLst/>
          </a:prstGeom>
          <a:solidFill>
            <a:schemeClr val="accent2">
              <a:lumMod val="20000"/>
              <a:lumOff val="80000"/>
            </a:schemeClr>
          </a:solidFill>
          <a:ln w="28575"/>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kumimoji="1" lang="ja-JP" altLang="en-US" sz="800" dirty="0" smtClean="0">
                <a:latin typeface="UD デジタル 教科書体 NP-R" panose="02020400000000000000" pitchFamily="18" charset="-128"/>
                <a:ea typeface="UD デジタル 教科書体 NP-R" panose="02020400000000000000" pitchFamily="18" charset="-128"/>
              </a:rPr>
              <a:t>自主防災組織の防災行動</a:t>
            </a:r>
            <a:r>
              <a:rPr kumimoji="1" lang="en-US" altLang="ja-JP" sz="800" dirty="0" smtClean="0">
                <a:latin typeface="UD デジタル 教科書体 NP-R" panose="02020400000000000000" pitchFamily="18" charset="-128"/>
                <a:ea typeface="UD デジタル 教科書体 NP-R" panose="02020400000000000000" pitchFamily="18" charset="-128"/>
              </a:rPr>
              <a:t>【</a:t>
            </a:r>
            <a:r>
              <a:rPr kumimoji="1" lang="ja-JP" altLang="en-US" sz="800" dirty="0" smtClean="0">
                <a:latin typeface="UD デジタル 教科書体 NP-R" panose="02020400000000000000" pitchFamily="18" charset="-128"/>
                <a:ea typeface="UD デジタル 教科書体 NP-R" panose="02020400000000000000" pitchFamily="18" charset="-128"/>
              </a:rPr>
              <a:t>自由記述式</a:t>
            </a:r>
            <a:r>
              <a:rPr kumimoji="1" lang="en-US" altLang="ja-JP" sz="800" dirty="0" smtClean="0">
                <a:latin typeface="UD デジタル 教科書体 NP-R" panose="02020400000000000000" pitchFamily="18" charset="-128"/>
                <a:ea typeface="UD デジタル 教科書体 NP-R" panose="02020400000000000000" pitchFamily="18" charset="-128"/>
              </a:rPr>
              <a:t>】</a:t>
            </a:r>
            <a:endParaRPr kumimoji="1"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6" name="正方形/長方形 5"/>
          <p:cNvSpPr/>
          <p:nvPr/>
        </p:nvSpPr>
        <p:spPr>
          <a:xfrm>
            <a:off x="6673514" y="328082"/>
            <a:ext cx="149629" cy="156948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700" b="1" dirty="0" smtClean="0">
                <a:latin typeface="UD デジタル 教科書体 N-B" panose="02020700000000000000" pitchFamily="17" charset="-128"/>
                <a:ea typeface="UD デジタル 教科書体 N-B" panose="02020700000000000000" pitchFamily="17" charset="-128"/>
              </a:rPr>
              <a:t>警戒レベル４までに必ず避難</a:t>
            </a:r>
            <a:endParaRPr kumimoji="1" lang="ja-JP" altLang="en-US" sz="700" b="1" dirty="0">
              <a:latin typeface="UD デジタル 教科書体 N-B" panose="02020700000000000000" pitchFamily="17" charset="-128"/>
              <a:ea typeface="UD デジタル 教科書体 N-B" panose="02020700000000000000" pitchFamily="17" charset="-128"/>
            </a:endParaRPr>
          </a:p>
        </p:txBody>
      </p:sp>
      <p:sp>
        <p:nvSpPr>
          <p:cNvPr id="15" name="正方形/長方形 14"/>
          <p:cNvSpPr/>
          <p:nvPr/>
        </p:nvSpPr>
        <p:spPr>
          <a:xfrm>
            <a:off x="2215973" y="1092520"/>
            <a:ext cx="3499083" cy="200055"/>
          </a:xfrm>
          <a:prstGeom prst="rect">
            <a:avLst/>
          </a:prstGeom>
          <a:solidFill>
            <a:schemeClr val="bg1"/>
          </a:solidFill>
          <a:ln w="3175">
            <a:solidFill>
              <a:schemeClr val="tx1"/>
            </a:solidFill>
            <a:prstDash val="sysDot"/>
          </a:ln>
        </p:spPr>
        <p:txBody>
          <a:bodyPr wrap="square" anchor="ctr">
            <a:spAutoFit/>
          </a:bodyPr>
          <a:lstStyle/>
          <a:p>
            <a:pPr fontAlgn="ctr"/>
            <a:r>
              <a:rPr lang="en-US" altLang="ja-JP" sz="700" b="1" dirty="0" smtClean="0">
                <a:solidFill>
                  <a:srgbClr val="000000"/>
                </a:solidFill>
                <a:latin typeface="UD デジタル 教科書体 N-B" panose="02020700000000000000" pitchFamily="17" charset="-128"/>
                <a:ea typeface="UD デジタル 教科書体 N-B" panose="02020700000000000000" pitchFamily="17" charset="-128"/>
              </a:rPr>
              <a:t>※</a:t>
            </a:r>
            <a:r>
              <a:rPr lang="ja-JP" altLang="en-US" sz="700" b="1" dirty="0">
                <a:solidFill>
                  <a:srgbClr val="000000"/>
                </a:solidFill>
                <a:latin typeface="UD デジタル 教科書体 N-B" panose="02020700000000000000" pitchFamily="17" charset="-128"/>
                <a:ea typeface="UD デジタル 教科書体 N-B" panose="02020700000000000000" pitchFamily="17" charset="-128"/>
              </a:rPr>
              <a:t>市町村からの注意喚起や避難情報の</a:t>
            </a:r>
            <a:r>
              <a:rPr lang="ja-JP" altLang="en-US" sz="700" b="1" dirty="0" smtClean="0">
                <a:solidFill>
                  <a:srgbClr val="000000"/>
                </a:solidFill>
                <a:latin typeface="UD デジタル 教科書体 N-B" panose="02020700000000000000" pitchFamily="17" charset="-128"/>
                <a:ea typeface="UD デジタル 教科書体 N-B" panose="02020700000000000000" pitchFamily="17" charset="-128"/>
              </a:rPr>
              <a:t>発令は</a:t>
            </a:r>
            <a:r>
              <a:rPr lang="ja-JP" altLang="en-US" sz="700" b="1" dirty="0">
                <a:solidFill>
                  <a:srgbClr val="000000"/>
                </a:solidFill>
                <a:latin typeface="UD デジタル 教科書体 N-B" panose="02020700000000000000" pitchFamily="17" charset="-128"/>
                <a:ea typeface="UD デジタル 教科書体 N-B" panose="02020700000000000000" pitchFamily="17" charset="-128"/>
              </a:rPr>
              <a:t>、必ず行われるものでは</a:t>
            </a:r>
            <a:r>
              <a:rPr lang="ja-JP" altLang="en-US" sz="700" b="1" dirty="0" smtClean="0">
                <a:solidFill>
                  <a:srgbClr val="000000"/>
                </a:solidFill>
                <a:latin typeface="UD デジタル 教科書体 N-B" panose="02020700000000000000" pitchFamily="17" charset="-128"/>
                <a:ea typeface="UD デジタル 教科書体 N-B" panose="02020700000000000000" pitchFamily="17" charset="-128"/>
              </a:rPr>
              <a:t>ありません</a:t>
            </a:r>
            <a:endParaRPr lang="en-US" altLang="ja-JP" sz="700" b="1" dirty="0">
              <a:solidFill>
                <a:srgbClr val="000000"/>
              </a:solidFill>
              <a:latin typeface="UD デジタル 教科書体 N-B" panose="02020700000000000000" pitchFamily="17" charset="-128"/>
              <a:ea typeface="UD デジタル 教科書体 N-B" panose="02020700000000000000" pitchFamily="17" charset="-128"/>
            </a:endParaRPr>
          </a:p>
        </p:txBody>
      </p:sp>
      <p:sp>
        <p:nvSpPr>
          <p:cNvPr id="22" name="テキスト ボックス 21"/>
          <p:cNvSpPr txBox="1"/>
          <p:nvPr/>
        </p:nvSpPr>
        <p:spPr>
          <a:xfrm>
            <a:off x="51275" y="6523208"/>
            <a:ext cx="607859" cy="261610"/>
          </a:xfrm>
          <a:prstGeom prst="rect">
            <a:avLst/>
          </a:prstGeom>
          <a:noFill/>
        </p:spPr>
        <p:txBody>
          <a:bodyPr wrap="none" rtlCol="0">
            <a:spAutoFit/>
          </a:bodyPr>
          <a:lstStyle/>
          <a:p>
            <a:r>
              <a:rPr lang="ja-JP" altLang="en-US" sz="1100" dirty="0">
                <a:latin typeface="UD デジタル 教科書体 N-B" panose="02020700000000000000" pitchFamily="17" charset="-128"/>
                <a:ea typeface="UD デジタル 教科書体 N-B" panose="02020700000000000000" pitchFamily="17" charset="-128"/>
              </a:rPr>
              <a:t>●地震</a:t>
            </a:r>
            <a:endParaRPr lang="en-US" altLang="ja-JP" sz="1100" dirty="0">
              <a:latin typeface="UD デジタル 教科書体 N-B" panose="02020700000000000000" pitchFamily="17" charset="-128"/>
              <a:ea typeface="UD デジタル 教科書体 N-B" panose="02020700000000000000" pitchFamily="17" charset="-128"/>
            </a:endParaRPr>
          </a:p>
        </p:txBody>
      </p:sp>
      <p:sp>
        <p:nvSpPr>
          <p:cNvPr id="23" name="テキスト ボックス 22"/>
          <p:cNvSpPr txBox="1"/>
          <p:nvPr/>
        </p:nvSpPr>
        <p:spPr>
          <a:xfrm>
            <a:off x="564619" y="6523207"/>
            <a:ext cx="3736920" cy="261610"/>
          </a:xfrm>
          <a:prstGeom prst="rect">
            <a:avLst/>
          </a:prstGeom>
          <a:noFill/>
        </p:spPr>
        <p:txBody>
          <a:bodyPr wrap="none" rtlCol="0">
            <a:spAutoFit/>
          </a:bodyPr>
          <a:lstStyle/>
          <a:p>
            <a:r>
              <a:rPr lang="ja-JP" altLang="en-US" sz="1100" dirty="0" smtClean="0">
                <a:latin typeface="UD デジタル 教科書体 N-B" panose="02020700000000000000" pitchFamily="17" charset="-128"/>
                <a:ea typeface="UD デジタル 教科書体 N-B" panose="02020700000000000000" pitchFamily="17" charset="-128"/>
              </a:rPr>
              <a:t>防災</a:t>
            </a:r>
            <a:r>
              <a:rPr lang="ja-JP" altLang="en-US" sz="1100" dirty="0">
                <a:latin typeface="UD デジタル 教科書体 N-B" panose="02020700000000000000" pitchFamily="17" charset="-128"/>
                <a:ea typeface="UD デジタル 教科書体 N-B" panose="02020700000000000000" pitchFamily="17" charset="-128"/>
              </a:rPr>
              <a:t>体制の基準</a:t>
            </a:r>
            <a:r>
              <a:rPr lang="ja-JP" altLang="en-US" sz="900" dirty="0" smtClean="0">
                <a:latin typeface="UD デジタル 教科書体 N-B" panose="02020700000000000000" pitchFamily="17" charset="-128"/>
                <a:ea typeface="UD デジタル 教科書体 N-B" panose="02020700000000000000" pitchFamily="17" charset="-128"/>
              </a:rPr>
              <a:t>（本部設置のタイミングに○を付けましょう）</a:t>
            </a:r>
            <a:endParaRPr lang="en-US" altLang="ja-JP" sz="900" dirty="0">
              <a:latin typeface="UD デジタル 教科書体 N-B" panose="02020700000000000000" pitchFamily="17" charset="-128"/>
              <a:ea typeface="UD デジタル 教科書体 N-B" panose="02020700000000000000" pitchFamily="17" charset="-128"/>
            </a:endParaRPr>
          </a:p>
        </p:txBody>
      </p:sp>
      <p:sp>
        <p:nvSpPr>
          <p:cNvPr id="24" name="テキスト ボックス 23"/>
          <p:cNvSpPr txBox="1"/>
          <p:nvPr/>
        </p:nvSpPr>
        <p:spPr>
          <a:xfrm>
            <a:off x="4168778" y="6515512"/>
            <a:ext cx="5647700" cy="276999"/>
          </a:xfrm>
          <a:prstGeom prst="rect">
            <a:avLst/>
          </a:prstGeom>
          <a:noFill/>
        </p:spPr>
        <p:txBody>
          <a:bodyPr wrap="none" rtlCol="0">
            <a:spAutoFit/>
          </a:bodyPr>
          <a:lstStyle/>
          <a:p>
            <a:pPr fontAlgn="ctr"/>
            <a:r>
              <a:rPr lang="ja-JP" altLang="en-US" sz="1200" dirty="0">
                <a:latin typeface="UD デジタル 教科書体 N-B" panose="02020700000000000000" pitchFamily="17" charset="-128"/>
                <a:ea typeface="UD デジタル 教科書体 N-B" panose="02020700000000000000" pitchFamily="17" charset="-128"/>
              </a:rPr>
              <a:t>０　</a:t>
            </a:r>
            <a:r>
              <a:rPr lang="ja-JP" altLang="en-US" sz="1200" dirty="0" smtClean="0">
                <a:latin typeface="UD デジタル 教科書体 N-B" panose="02020700000000000000" pitchFamily="17" charset="-128"/>
                <a:ea typeface="UD デジタル 教科書体 N-B" panose="02020700000000000000" pitchFamily="17" charset="-128"/>
              </a:rPr>
              <a:t> 　１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２</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３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４</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５</a:t>
            </a:r>
            <a:r>
              <a:rPr lang="ja-JP" altLang="en-US" sz="1200" dirty="0">
                <a:latin typeface="UD デジタル 教科書体 N-B" panose="02020700000000000000" pitchFamily="17" charset="-128"/>
                <a:ea typeface="UD デジタル 教科書体 N-B" panose="02020700000000000000" pitchFamily="17" charset="-128"/>
              </a:rPr>
              <a:t>弱　　</a:t>
            </a:r>
            <a:r>
              <a:rPr lang="ja-JP" altLang="en-US" sz="1200" dirty="0" smtClean="0">
                <a:latin typeface="UD デジタル 教科書体 N-B" panose="02020700000000000000" pitchFamily="17" charset="-128"/>
                <a:ea typeface="UD デジタル 教科書体 N-B" panose="02020700000000000000" pitchFamily="17" charset="-128"/>
              </a:rPr>
              <a:t> ５</a:t>
            </a:r>
            <a:r>
              <a:rPr lang="ja-JP" altLang="en-US" sz="1200" dirty="0">
                <a:latin typeface="UD デジタル 教科書体 N-B" panose="02020700000000000000" pitchFamily="17" charset="-128"/>
                <a:ea typeface="UD デジタル 教科書体 N-B" panose="02020700000000000000" pitchFamily="17" charset="-128"/>
              </a:rPr>
              <a:t>強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６</a:t>
            </a:r>
            <a:r>
              <a:rPr lang="ja-JP" altLang="en-US" sz="1200" dirty="0">
                <a:latin typeface="UD デジタル 教科書体 N-B" panose="02020700000000000000" pitchFamily="17" charset="-128"/>
                <a:ea typeface="UD デジタル 教科書体 N-B" panose="02020700000000000000" pitchFamily="17" charset="-128"/>
              </a:rPr>
              <a:t>弱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６</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７</a:t>
            </a:r>
            <a:endParaRPr lang="en-US" altLang="ja-JP" sz="1200" dirty="0">
              <a:latin typeface="UD デジタル 教科書体 N-B" panose="02020700000000000000" pitchFamily="17" charset="-128"/>
              <a:ea typeface="UD デジタル 教科書体 N-B" panose="02020700000000000000" pitchFamily="17" charset="-128"/>
            </a:endParaRPr>
          </a:p>
        </p:txBody>
      </p:sp>
      <p:sp>
        <p:nvSpPr>
          <p:cNvPr id="25" name="角丸四角形 24"/>
          <p:cNvSpPr/>
          <p:nvPr/>
        </p:nvSpPr>
        <p:spPr>
          <a:xfrm>
            <a:off x="52780" y="6484584"/>
            <a:ext cx="9803448" cy="347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sp>
        <p:nvSpPr>
          <p:cNvPr id="34" name="テキスト ボックス 33"/>
          <p:cNvSpPr txBox="1"/>
          <p:nvPr/>
        </p:nvSpPr>
        <p:spPr>
          <a:xfrm>
            <a:off x="51275" y="1941842"/>
            <a:ext cx="2882520" cy="192360"/>
          </a:xfrm>
          <a:prstGeom prst="rect">
            <a:avLst/>
          </a:prstGeom>
          <a:noFill/>
        </p:spPr>
        <p:txBody>
          <a:bodyPr wrap="none" rtlCol="0">
            <a:spAutoFit/>
          </a:bodyPr>
          <a:lstStyle/>
          <a:p>
            <a:r>
              <a:rPr kumimoji="1" lang="en-US" altLang="ja-JP" sz="650" dirty="0" smtClean="0">
                <a:latin typeface="UD デジタル 教科書体 NK-R" panose="02020400000000000000" pitchFamily="18" charset="-128"/>
                <a:ea typeface="UD デジタル 教科書体 NK-R" panose="02020400000000000000" pitchFamily="18" charset="-128"/>
              </a:rPr>
              <a:t>※</a:t>
            </a:r>
            <a:r>
              <a:rPr kumimoji="1" lang="ja-JP" altLang="en-US" sz="650" dirty="0" smtClean="0">
                <a:latin typeface="UD デジタル 教科書体 NK-R" panose="02020400000000000000" pitchFamily="18" charset="-128"/>
                <a:ea typeface="UD デジタル 教科書体 NK-R" panose="02020400000000000000" pitchFamily="18" charset="-128"/>
              </a:rPr>
              <a:t>様式３（組織図・活動内容）をもとに、警戒レベルに応じた各班の行動を記入</a:t>
            </a:r>
            <a:endParaRPr kumimoji="1" lang="ja-JP" altLang="en-US" sz="65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305051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nvPr>
        </p:nvGraphicFramePr>
        <p:xfrm>
          <a:off x="8165272" y="2150761"/>
          <a:ext cx="1690956" cy="4299867"/>
        </p:xfrm>
        <a:graphic>
          <a:graphicData uri="http://schemas.openxmlformats.org/drawingml/2006/table">
            <a:tbl>
              <a:tblPr/>
              <a:tblGrid>
                <a:gridCol w="1690956">
                  <a:extLst>
                    <a:ext uri="{9D8B030D-6E8A-4147-A177-3AD203B41FA5}">
                      <a16:colId xmlns:a16="http://schemas.microsoft.com/office/drawing/2014/main" val="510742959"/>
                    </a:ext>
                  </a:extLst>
                </a:gridCol>
              </a:tblGrid>
              <a:tr h="53766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□各班長との連携強化</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□避難訓練、防災学習会の実施</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□タイムラインの見直し</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rgbClr val="FFFFFF"/>
                    </a:solidFill>
                  </a:tcPr>
                </a:tc>
                <a:extLst>
                  <a:ext uri="{0D108BD9-81ED-4DB2-BD59-A6C34878D82A}">
                    <a16:rowId xmlns:a16="http://schemas.microsoft.com/office/drawing/2014/main" val="1677335045"/>
                  </a:ext>
                </a:extLst>
              </a:tr>
              <a:tr h="53766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□会長等との連絡方法の確認（情報</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伝達経路の確認）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□メール、</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SNS</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等の発信方法の確認</a:t>
                      </a: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32260221"/>
                  </a:ext>
                </a:extLst>
              </a:tr>
              <a:tr h="53766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□地域内の危険個所の確認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□避難所までの経路の確認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39960873"/>
                  </a:ext>
                </a:extLst>
              </a:tr>
              <a:tr h="611361">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□本部や要支援者担当と</a:t>
                      </a: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避難誘導が</a:t>
                      </a:r>
                      <a:endParaRPr lang="en-US" altLang="ja-JP"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　必要な住民</a:t>
                      </a:r>
                      <a:r>
                        <a:rPr lang="en-US" altLang="ja-JP"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要支援者、要配慮者</a:t>
                      </a:r>
                      <a:r>
                        <a:rPr lang="en-US" altLang="ja-JP"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　の確認</a:t>
                      </a:r>
                      <a:endParaRPr lang="en-US" altLang="ja-JP"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□避難誘導方法や避難所の確認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rgbClr val="FFFFFF"/>
                    </a:solidFill>
                  </a:tcPr>
                </a:tc>
                <a:extLst>
                  <a:ext uri="{0D108BD9-81ED-4DB2-BD59-A6C34878D82A}">
                    <a16:rowId xmlns:a16="http://schemas.microsoft.com/office/drawing/2014/main" val="2940455404"/>
                  </a:ext>
                </a:extLst>
              </a:tr>
              <a:tr h="46551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□避難行動要支援者の個別避難計画</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の作成・修正</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27174205"/>
                  </a:ext>
                </a:extLst>
              </a:tr>
              <a:tr h="532014">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□救護等の備品整備</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□救急救命訓練の実施</a:t>
                      </a:r>
                    </a:p>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3666390"/>
                  </a:ext>
                </a:extLst>
              </a:tr>
              <a:tr h="540327">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□備蓄品の確認・更新</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□新たな備蓄品情報の収集</a:t>
                      </a:r>
                    </a:p>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1288782"/>
                  </a:ext>
                </a:extLst>
              </a:tr>
              <a:tr h="53766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□炊き出し設備および道具等の確認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992376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441116454"/>
              </p:ext>
            </p:extLst>
          </p:nvPr>
        </p:nvGraphicFramePr>
        <p:xfrm>
          <a:off x="51276" y="2150761"/>
          <a:ext cx="8056127" cy="4304387"/>
        </p:xfrm>
        <a:graphic>
          <a:graphicData uri="http://schemas.openxmlformats.org/drawingml/2006/table">
            <a:tbl>
              <a:tblPr/>
              <a:tblGrid>
                <a:gridCol w="1032241">
                  <a:extLst>
                    <a:ext uri="{9D8B030D-6E8A-4147-A177-3AD203B41FA5}">
                      <a16:colId xmlns:a16="http://schemas.microsoft.com/office/drawing/2014/main" val="4061973339"/>
                    </a:ext>
                  </a:extLst>
                </a:gridCol>
                <a:gridCol w="2032252">
                  <a:extLst>
                    <a:ext uri="{9D8B030D-6E8A-4147-A177-3AD203B41FA5}">
                      <a16:colId xmlns:a16="http://schemas.microsoft.com/office/drawing/2014/main" val="2867978637"/>
                    </a:ext>
                  </a:extLst>
                </a:gridCol>
                <a:gridCol w="1857895">
                  <a:extLst>
                    <a:ext uri="{9D8B030D-6E8A-4147-A177-3AD203B41FA5}">
                      <a16:colId xmlns:a16="http://schemas.microsoft.com/office/drawing/2014/main" val="563901761"/>
                    </a:ext>
                  </a:extLst>
                </a:gridCol>
                <a:gridCol w="1857895">
                  <a:extLst>
                    <a:ext uri="{9D8B030D-6E8A-4147-A177-3AD203B41FA5}">
                      <a16:colId xmlns:a16="http://schemas.microsoft.com/office/drawing/2014/main" val="1303228115"/>
                    </a:ext>
                  </a:extLst>
                </a:gridCol>
                <a:gridCol w="1275844">
                  <a:extLst>
                    <a:ext uri="{9D8B030D-6E8A-4147-A177-3AD203B41FA5}">
                      <a16:colId xmlns:a16="http://schemas.microsoft.com/office/drawing/2014/main" val="3585090781"/>
                    </a:ext>
                  </a:extLst>
                </a:gridCol>
              </a:tblGrid>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本部</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□自主防災組織の今後の動きを確認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□必要に応じ各役員に連絡</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□必要に応じ自主避難所の開設</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□役員の招集、各対策班へ指示</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□自主避難所の開設（受入準備）</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□要支援者、要配慮者の避難状況確認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□各対策班へ指示、</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安全確保</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の指示</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□避難が必要な方の避難状況確認</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□逃げ遅れた方の救援要請</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□各班長と今後の対応に</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ついて協議</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extLst>
                  <a:ext uri="{0D108BD9-81ED-4DB2-BD59-A6C34878D82A}">
                    <a16:rowId xmlns:a16="http://schemas.microsoft.com/office/drawing/2014/main" val="2045209781"/>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情報班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□本部、各班、住民との連絡体制確認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（連絡網・手段）</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□情報収集、発信</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（気象、避難所開設、避難状況、被害）</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□情報収集、</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本部報告、住民周知</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□情報収集、</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本部報告、住民周知</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□地域の被害情報や避難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状況などを取りまとめ、</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本部に連絡</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183896"/>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□ヘルメットや懐中電灯等警戒時に使用</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する資機材の確認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□地域内の被害状況の確認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□自主避難所の被害状況確認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□地域内の被害状況の確認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□危険な場所から退避</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安全確保</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□避難所内の巡回</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2284614"/>
                  </a:ext>
                </a:extLst>
              </a:tr>
              <a:tr h="615016">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避難誘導班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□本部や要支援者担当と避難誘導が必要な</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方（要支援者、要配慮者）の確認</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高齢者等は危険な場所から避難</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□見回り、避難の呼びかけ、避難誘導</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□要支援者、要配慮者の避難状況確認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危険な場所から全員避難</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□見回り、避難の呼びかけ、避難誘導</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□住民の避難状況の確認、情報班に報告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□危険な場所から退避</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安全確保</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□在宅で避難している方の</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状況を確認（メール、</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SNS</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等）</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extLst>
                  <a:ext uri="{0D108BD9-81ED-4DB2-BD59-A6C34878D82A}">
                    <a16:rowId xmlns:a16="http://schemas.microsoft.com/office/drawing/2014/main" val="3721164186"/>
                  </a:ext>
                </a:extLst>
              </a:tr>
              <a:tr h="459007">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（要支援者担当）</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□避難行動要支援者の個別避難計画を確認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□要支援者への注意喚起等</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□避難行動要支援者の避難完了の連絡を</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受け、情報班に報告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□避難完了報告のない避難行動要支援者</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の報告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□避難行動要支援者の　</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避難先での要望確認</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7966416"/>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救護班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□救護等の備品確認</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□避難所に救護スペースを設置</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□負傷者の把握</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□避難者の体調確認</a:t>
                      </a:r>
                    </a:p>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負傷者の救護</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□避難者の体調確認</a:t>
                      </a:r>
                    </a:p>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□負傷者の救護</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□避難者の体調確認</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3943751"/>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物資調達輸送班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□備蓄品（水・食料・ベッド・毛布）確認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□備蓄品の配布</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□物資ニーズの把握・要請</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特に高齢者、</a:t>
                      </a:r>
                      <a:r>
                        <a:rPr lang="ja-JP" altLang="en-US" sz="800" b="1" i="0" u="none" strike="noStrike" dirty="0" err="1"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障がい</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者、女性、子ども</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などのニーズに留意　</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□備蓄品の配布</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□物資ニーズの把握・要請</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□備蓄品の配布</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□避難の長期化に備え、</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物資ニーズの把握・要請</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583632"/>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給食給水班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□食料品等の買い出し</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□水や食料を確保</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□水や食料を配布</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□災害状況に応じて炊出し</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などを行う</a:t>
                      </a:r>
                    </a:p>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6994099"/>
                  </a:ext>
                </a:extLst>
              </a:tr>
            </a:tbl>
          </a:graphicData>
        </a:graphic>
      </p:graphicFrame>
      <p:sp>
        <p:nvSpPr>
          <p:cNvPr id="4" name="テキスト ボックス 3"/>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351" dirty="0"/>
              <a:t>　</a:t>
            </a:r>
            <a:r>
              <a:rPr lang="ja-JP" altLang="en-US" sz="1400" dirty="0" smtClean="0">
                <a:latin typeface="UD デジタル 教科書体 N-B" panose="02020700000000000000" pitchFamily="17" charset="-128"/>
                <a:ea typeface="UD デジタル 教科書体 N-B" panose="02020700000000000000" pitchFamily="17" charset="-128"/>
              </a:rPr>
              <a:t>災害</a:t>
            </a:r>
            <a:r>
              <a:rPr lang="ja-JP" altLang="en-US" sz="1400" dirty="0">
                <a:latin typeface="UD デジタル 教科書体 N-B" panose="02020700000000000000" pitchFamily="17" charset="-128"/>
                <a:ea typeface="UD デジタル 教科書体 N-B" panose="02020700000000000000" pitchFamily="17" charset="-128"/>
              </a:rPr>
              <a:t>時</a:t>
            </a:r>
            <a:r>
              <a:rPr lang="ja-JP" altLang="en-US" sz="1400" dirty="0" smtClean="0">
                <a:latin typeface="UD デジタル 教科書体 N-B" panose="02020700000000000000" pitchFamily="17" charset="-128"/>
                <a:ea typeface="UD デジタル 教科書体 N-B" panose="02020700000000000000" pitchFamily="17" charset="-128"/>
              </a:rPr>
              <a:t>の防災活動をタイムラインで整理しよう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
        <p:nvSpPr>
          <p:cNvPr id="5" name="テキスト ボックス 4"/>
          <p:cNvSpPr txBox="1"/>
          <p:nvPr/>
        </p:nvSpPr>
        <p:spPr>
          <a:xfrm>
            <a:off x="8192471" y="646775"/>
            <a:ext cx="1736373" cy="430887"/>
          </a:xfrm>
          <a:prstGeom prst="rect">
            <a:avLst/>
          </a:prstGeom>
          <a:noFill/>
        </p:spPr>
        <p:txBody>
          <a:bodyPr wrap="none" rtlCol="0">
            <a:spAutoFit/>
          </a:bodyPr>
          <a:lstStyle/>
          <a:p>
            <a:r>
              <a:rPr lang="ja-JP" altLang="en-US" sz="1100" dirty="0" smtClean="0">
                <a:latin typeface="UD デジタル 教科書体 N-B" panose="02020700000000000000" pitchFamily="17" charset="-128"/>
                <a:ea typeface="UD デジタル 教科書体 N-B" panose="02020700000000000000" pitchFamily="17" charset="-128"/>
              </a:rPr>
              <a:t>おおいたユイ（結）・</a:t>
            </a:r>
            <a:endParaRPr lang="en-US" altLang="ja-JP" sz="1100" dirty="0" smtClean="0">
              <a:latin typeface="UD デジタル 教科書体 N-B" panose="02020700000000000000" pitchFamily="17" charset="-128"/>
              <a:ea typeface="UD デジタル 教科書体 N-B" panose="02020700000000000000" pitchFamily="17" charset="-128"/>
            </a:endParaRPr>
          </a:p>
          <a:p>
            <a:r>
              <a:rPr lang="ja-JP" altLang="en-US" sz="1100" dirty="0" smtClean="0">
                <a:latin typeface="UD デジタル 教科書体 N-B" panose="02020700000000000000" pitchFamily="17" charset="-128"/>
                <a:ea typeface="UD デジタル 教科書体 N-B" panose="02020700000000000000" pitchFamily="17" charset="-128"/>
              </a:rPr>
              <a:t>タイムライン（様式４）</a:t>
            </a:r>
            <a:endParaRPr lang="ja-JP" altLang="en-US" sz="1100" dirty="0">
              <a:solidFill>
                <a:srgbClr val="FF0000"/>
              </a:solidFill>
              <a:latin typeface="UD デジタル 教科書体 N-B" panose="02020700000000000000" pitchFamily="17" charset="-128"/>
              <a:ea typeface="UD デジタル 教科書体 N-B" panose="02020700000000000000" pitchFamily="17" charset="-128"/>
            </a:endParaRPr>
          </a:p>
        </p:txBody>
      </p:sp>
      <p:graphicFrame>
        <p:nvGraphicFramePr>
          <p:cNvPr id="9" name="表 8"/>
          <p:cNvGraphicFramePr>
            <a:graphicFrameLocks noGrp="1"/>
          </p:cNvGraphicFramePr>
          <p:nvPr>
            <p:extLst>
              <p:ext uri="{D42A27DB-BD31-4B8C-83A1-F6EECF244321}">
                <p14:modId xmlns:p14="http://schemas.microsoft.com/office/powerpoint/2010/main" val="816972260"/>
              </p:ext>
            </p:extLst>
          </p:nvPr>
        </p:nvGraphicFramePr>
        <p:xfrm>
          <a:off x="56623" y="321147"/>
          <a:ext cx="8050780" cy="1581774"/>
        </p:xfrm>
        <a:graphic>
          <a:graphicData uri="http://schemas.openxmlformats.org/drawingml/2006/table">
            <a:tbl>
              <a:tblPr/>
              <a:tblGrid>
                <a:gridCol w="1030778">
                  <a:extLst>
                    <a:ext uri="{9D8B030D-6E8A-4147-A177-3AD203B41FA5}">
                      <a16:colId xmlns:a16="http://schemas.microsoft.com/office/drawing/2014/main" val="2206295063"/>
                    </a:ext>
                  </a:extLst>
                </a:gridCol>
                <a:gridCol w="875541">
                  <a:extLst>
                    <a:ext uri="{9D8B030D-6E8A-4147-A177-3AD203B41FA5}">
                      <a16:colId xmlns:a16="http://schemas.microsoft.com/office/drawing/2014/main" val="2640680005"/>
                    </a:ext>
                  </a:extLst>
                </a:gridCol>
                <a:gridCol w="1152827">
                  <a:extLst>
                    <a:ext uri="{9D8B030D-6E8A-4147-A177-3AD203B41FA5}">
                      <a16:colId xmlns:a16="http://schemas.microsoft.com/office/drawing/2014/main" val="3185495331"/>
                    </a:ext>
                  </a:extLst>
                </a:gridCol>
                <a:gridCol w="1853738">
                  <a:extLst>
                    <a:ext uri="{9D8B030D-6E8A-4147-A177-3AD203B41FA5}">
                      <a16:colId xmlns:a16="http://schemas.microsoft.com/office/drawing/2014/main" val="4233012823"/>
                    </a:ext>
                  </a:extLst>
                </a:gridCol>
                <a:gridCol w="1853738">
                  <a:extLst>
                    <a:ext uri="{9D8B030D-6E8A-4147-A177-3AD203B41FA5}">
                      <a16:colId xmlns:a16="http://schemas.microsoft.com/office/drawing/2014/main" val="885051188"/>
                    </a:ext>
                  </a:extLst>
                </a:gridCol>
                <a:gridCol w="1284158">
                  <a:extLst>
                    <a:ext uri="{9D8B030D-6E8A-4147-A177-3AD203B41FA5}">
                      <a16:colId xmlns:a16="http://schemas.microsoft.com/office/drawing/2014/main" val="3880236339"/>
                    </a:ext>
                  </a:extLst>
                </a:gridCol>
              </a:tblGrid>
              <a:tr h="353951">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（相当情報）</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警戒レベル１</a:t>
                      </a:r>
                      <a:endParaRPr lang="en-US" altLang="ja-JP"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早期注意情報</a:t>
                      </a:r>
                    </a:p>
                  </a:txBody>
                  <a:tcPr marL="4193" marR="4193" marT="4193"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警戒レベル２</a:t>
                      </a:r>
                      <a:endParaRPr lang="en-US" altLang="ja-JP"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大雨・洪水・高潮注意報</a:t>
                      </a:r>
                      <a:endParaRPr lang="ja-JP" altLang="en-US" sz="7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警戒レベル３</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（大雨・洪水警報、氾濫警戒情報）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警戒レベル４</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6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 （土砂災害警戒情報、氾濫危険情報、高潮警報）</a:t>
                      </a:r>
                      <a:endParaRPr lang="en-US" altLang="ja-JP" sz="6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警戒レベル５</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（大雨特別警報、氾濫発生情報、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高潮氾濫発生情報）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04040"/>
                    </a:solidFill>
                  </a:tcPr>
                </a:tc>
                <a:extLst>
                  <a:ext uri="{0D108BD9-81ED-4DB2-BD59-A6C34878D82A}">
                    <a16:rowId xmlns:a16="http://schemas.microsoft.com/office/drawing/2014/main" val="2463850796"/>
                  </a:ext>
                </a:extLst>
              </a:tr>
              <a:tr h="655841">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市町村の動き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・注意喚起</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注意喚起や避難情報の発令は、</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防災行政無線、メール、ＳＮＳ、ＨＰ等</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で行われます。</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高齢者等避難の発令</a:t>
                      </a:r>
                      <a:endParaRPr lang="en-US" altLang="ja-JP" sz="800" b="1" i="0" u="none" strike="noStrike"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・指定避難所の開設</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避難指示の発令</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・指定避難所の開設（追加）</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・緊急安全確保の発令</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37826442"/>
                  </a:ext>
                </a:extLst>
              </a:tr>
              <a:tr h="571982">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住民の避難行動</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□気象状況、非常持出品の確認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□避難先の確認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（安全な親戚、知人宅を含む）</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baseline="0"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高齢者等は危険な場所から避難</a:t>
                      </a:r>
                      <a:endParaRPr lang="en-US" altLang="ja-JP" sz="800" b="1" i="0" u="none" strike="noStrike" baseline="0"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□要支援者支援担当に連絡</a:t>
                      </a:r>
                      <a:endParaRPr lang="en-US" altLang="ja-JP"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危険な場所から全員避難</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□可能な限り隣近所に避難の声かけ</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□自宅内の安全な場所</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へ避難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2</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階以上に避難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ctr" fontAlgn="ct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命を守るための行動</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6226650"/>
                  </a:ext>
                </a:extLst>
              </a:tr>
            </a:tbl>
          </a:graphicData>
        </a:graphic>
      </p:graphicFrame>
      <p:graphicFrame>
        <p:nvGraphicFramePr>
          <p:cNvPr id="12" name="表 11"/>
          <p:cNvGraphicFramePr>
            <a:graphicFrameLocks noGrp="1"/>
          </p:cNvGraphicFramePr>
          <p:nvPr>
            <p:extLst/>
          </p:nvPr>
        </p:nvGraphicFramePr>
        <p:xfrm>
          <a:off x="8166024" y="1133934"/>
          <a:ext cx="1689451" cy="766940"/>
        </p:xfrm>
        <a:graphic>
          <a:graphicData uri="http://schemas.openxmlformats.org/drawingml/2006/table">
            <a:tbl>
              <a:tblPr/>
              <a:tblGrid>
                <a:gridCol w="1689451">
                  <a:extLst>
                    <a:ext uri="{9D8B030D-6E8A-4147-A177-3AD203B41FA5}">
                      <a16:colId xmlns:a16="http://schemas.microsoft.com/office/drawing/2014/main" val="1658271798"/>
                    </a:ext>
                  </a:extLst>
                </a:gridCol>
              </a:tblGrid>
              <a:tr h="201675">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平時の備え</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5891160"/>
                  </a:ext>
                </a:extLst>
              </a:tr>
              <a:tr h="565265">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□非常持出品の準備</a:t>
                      </a: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□おおいたマイ・タイムライン</a:t>
                      </a: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□おおいた支えアイ・タイムライン</a:t>
                      </a:r>
                    </a:p>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7076643"/>
                  </a:ext>
                </a:extLst>
              </a:tr>
            </a:tbl>
          </a:graphicData>
        </a:graphic>
      </p:graphicFrame>
      <p:sp>
        <p:nvSpPr>
          <p:cNvPr id="14" name="テキスト ボックス 13"/>
          <p:cNvSpPr txBox="1"/>
          <p:nvPr/>
        </p:nvSpPr>
        <p:spPr>
          <a:xfrm>
            <a:off x="8271165" y="330184"/>
            <a:ext cx="1634836" cy="276999"/>
          </a:xfrm>
          <a:prstGeom prst="rect">
            <a:avLst/>
          </a:prstGeom>
          <a:noFill/>
        </p:spPr>
        <p:txBody>
          <a:bodyPr wrap="square" rtlCol="0">
            <a:spAutoFit/>
          </a:bodyPr>
          <a:lstStyle/>
          <a:p>
            <a:pPr algn="r"/>
            <a:r>
              <a:rPr lang="ja-JP" altLang="en-US" sz="1200" dirty="0" smtClean="0">
                <a:latin typeface="UD デジタル 教科書体 N-B" panose="02020700000000000000" pitchFamily="17" charset="-128"/>
                <a:ea typeface="UD デジタル 教科書体 N-B" panose="02020700000000000000" pitchFamily="17" charset="-128"/>
              </a:rPr>
              <a:t>令和　 年 　月作成</a:t>
            </a:r>
            <a:endParaRPr kumimoji="1" lang="ja-JP" altLang="en-US" sz="1200" dirty="0">
              <a:latin typeface="UD デジタル 教科書体 N-B" panose="02020700000000000000" pitchFamily="17" charset="-128"/>
              <a:ea typeface="UD デジタル 教科書体 N-B" panose="02020700000000000000" pitchFamily="17" charset="-128"/>
            </a:endParaRPr>
          </a:p>
        </p:txBody>
      </p:sp>
      <p:sp>
        <p:nvSpPr>
          <p:cNvPr id="18" name="テキスト ボックス 17"/>
          <p:cNvSpPr txBox="1"/>
          <p:nvPr/>
        </p:nvSpPr>
        <p:spPr>
          <a:xfrm>
            <a:off x="51276" y="1918758"/>
            <a:ext cx="9803447" cy="215444"/>
          </a:xfrm>
          <a:prstGeom prst="rect">
            <a:avLst/>
          </a:prstGeom>
          <a:solidFill>
            <a:schemeClr val="accent2">
              <a:lumMod val="20000"/>
              <a:lumOff val="80000"/>
            </a:schemeClr>
          </a:solidFill>
          <a:ln w="28575"/>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kumimoji="1" lang="ja-JP" altLang="en-US" sz="800" dirty="0" smtClean="0">
                <a:latin typeface="UD デジタル 教科書体 NP-R" panose="02020400000000000000" pitchFamily="18" charset="-128"/>
                <a:ea typeface="UD デジタル 教科書体 NP-R" panose="02020400000000000000" pitchFamily="18" charset="-128"/>
              </a:rPr>
              <a:t>自主防災組織の防災行動</a:t>
            </a:r>
            <a:r>
              <a:rPr kumimoji="1" lang="en-US" altLang="ja-JP" sz="800" dirty="0" smtClean="0">
                <a:latin typeface="UD デジタル 教科書体 NP-R" panose="02020400000000000000" pitchFamily="18" charset="-128"/>
                <a:ea typeface="UD デジタル 教科書体 NP-R" panose="02020400000000000000" pitchFamily="18" charset="-128"/>
              </a:rPr>
              <a:t>【</a:t>
            </a:r>
            <a:r>
              <a:rPr kumimoji="1" lang="ja-JP" altLang="en-US" sz="800" dirty="0" smtClean="0">
                <a:latin typeface="UD デジタル 教科書体 NP-R" panose="02020400000000000000" pitchFamily="18" charset="-128"/>
                <a:ea typeface="UD デジタル 教科書体 NP-R" panose="02020400000000000000" pitchFamily="18" charset="-128"/>
              </a:rPr>
              <a:t>チェックボックス式</a:t>
            </a:r>
            <a:r>
              <a:rPr kumimoji="1" lang="en-US" altLang="ja-JP" sz="800" dirty="0" smtClean="0">
                <a:latin typeface="UD デジタル 教科書体 NP-R" panose="02020400000000000000" pitchFamily="18" charset="-128"/>
                <a:ea typeface="UD デジタル 教科書体 NP-R" panose="02020400000000000000" pitchFamily="18" charset="-128"/>
              </a:rPr>
              <a:t>】</a:t>
            </a:r>
            <a:endParaRPr kumimoji="1"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6" name="正方形/長方形 5"/>
          <p:cNvSpPr/>
          <p:nvPr/>
        </p:nvSpPr>
        <p:spPr>
          <a:xfrm>
            <a:off x="6673514" y="328082"/>
            <a:ext cx="149629" cy="156948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700" b="1" dirty="0" smtClean="0">
                <a:latin typeface="UD デジタル 教科書体 N-B" panose="02020700000000000000" pitchFamily="17" charset="-128"/>
                <a:ea typeface="UD デジタル 教科書体 N-B" panose="02020700000000000000" pitchFamily="17" charset="-128"/>
              </a:rPr>
              <a:t>警戒レベル４までに必ず避難</a:t>
            </a:r>
            <a:endParaRPr kumimoji="1" lang="ja-JP" altLang="en-US" sz="700" b="1" dirty="0">
              <a:latin typeface="UD デジタル 教科書体 N-B" panose="02020700000000000000" pitchFamily="17" charset="-128"/>
              <a:ea typeface="UD デジタル 教科書体 N-B" panose="02020700000000000000" pitchFamily="17" charset="-128"/>
            </a:endParaRPr>
          </a:p>
        </p:txBody>
      </p:sp>
      <p:sp>
        <p:nvSpPr>
          <p:cNvPr id="15" name="正方形/長方形 14"/>
          <p:cNvSpPr/>
          <p:nvPr/>
        </p:nvSpPr>
        <p:spPr>
          <a:xfrm>
            <a:off x="2215973" y="1092520"/>
            <a:ext cx="3499083" cy="200055"/>
          </a:xfrm>
          <a:prstGeom prst="rect">
            <a:avLst/>
          </a:prstGeom>
          <a:solidFill>
            <a:schemeClr val="bg1"/>
          </a:solidFill>
          <a:ln w="3175">
            <a:solidFill>
              <a:schemeClr val="tx1"/>
            </a:solidFill>
            <a:prstDash val="sysDot"/>
          </a:ln>
        </p:spPr>
        <p:txBody>
          <a:bodyPr wrap="square" anchor="ctr">
            <a:spAutoFit/>
          </a:bodyPr>
          <a:lstStyle/>
          <a:p>
            <a:pPr fontAlgn="ctr"/>
            <a:r>
              <a:rPr lang="en-US" altLang="ja-JP" sz="700" b="1" dirty="0" smtClean="0">
                <a:solidFill>
                  <a:srgbClr val="000000"/>
                </a:solidFill>
                <a:latin typeface="UD デジタル 教科書体 N-B" panose="02020700000000000000" pitchFamily="17" charset="-128"/>
                <a:ea typeface="UD デジタル 教科書体 N-B" panose="02020700000000000000" pitchFamily="17" charset="-128"/>
              </a:rPr>
              <a:t>※</a:t>
            </a:r>
            <a:r>
              <a:rPr lang="ja-JP" altLang="en-US" sz="700" b="1" dirty="0">
                <a:solidFill>
                  <a:srgbClr val="000000"/>
                </a:solidFill>
                <a:latin typeface="UD デジタル 教科書体 N-B" panose="02020700000000000000" pitchFamily="17" charset="-128"/>
                <a:ea typeface="UD デジタル 教科書体 N-B" panose="02020700000000000000" pitchFamily="17" charset="-128"/>
              </a:rPr>
              <a:t>市町村からの注意喚起や避難情報の</a:t>
            </a:r>
            <a:r>
              <a:rPr lang="ja-JP" altLang="en-US" sz="700" b="1" dirty="0" smtClean="0">
                <a:solidFill>
                  <a:srgbClr val="000000"/>
                </a:solidFill>
                <a:latin typeface="UD デジタル 教科書体 N-B" panose="02020700000000000000" pitchFamily="17" charset="-128"/>
                <a:ea typeface="UD デジタル 教科書体 N-B" panose="02020700000000000000" pitchFamily="17" charset="-128"/>
              </a:rPr>
              <a:t>発令は</a:t>
            </a:r>
            <a:r>
              <a:rPr lang="ja-JP" altLang="en-US" sz="700" b="1" dirty="0">
                <a:solidFill>
                  <a:srgbClr val="000000"/>
                </a:solidFill>
                <a:latin typeface="UD デジタル 教科書体 N-B" panose="02020700000000000000" pitchFamily="17" charset="-128"/>
                <a:ea typeface="UD デジタル 教科書体 N-B" panose="02020700000000000000" pitchFamily="17" charset="-128"/>
              </a:rPr>
              <a:t>、必ず行われるものでは</a:t>
            </a:r>
            <a:r>
              <a:rPr lang="ja-JP" altLang="en-US" sz="700" b="1" dirty="0" smtClean="0">
                <a:solidFill>
                  <a:srgbClr val="000000"/>
                </a:solidFill>
                <a:latin typeface="UD デジタル 教科書体 N-B" panose="02020700000000000000" pitchFamily="17" charset="-128"/>
                <a:ea typeface="UD デジタル 教科書体 N-B" panose="02020700000000000000" pitchFamily="17" charset="-128"/>
              </a:rPr>
              <a:t>ありません</a:t>
            </a:r>
            <a:endParaRPr lang="en-US" altLang="ja-JP" sz="700" b="1" dirty="0">
              <a:solidFill>
                <a:srgbClr val="000000"/>
              </a:solidFill>
              <a:latin typeface="UD デジタル 教科書体 N-B" panose="02020700000000000000" pitchFamily="17" charset="-128"/>
              <a:ea typeface="UD デジタル 教科書体 N-B" panose="02020700000000000000" pitchFamily="17" charset="-128"/>
            </a:endParaRPr>
          </a:p>
        </p:txBody>
      </p:sp>
      <p:sp>
        <p:nvSpPr>
          <p:cNvPr id="45" name="正方形/長方形 44"/>
          <p:cNvSpPr/>
          <p:nvPr/>
        </p:nvSpPr>
        <p:spPr>
          <a:xfrm>
            <a:off x="51275" y="3762627"/>
            <a:ext cx="9803447" cy="107553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1275" y="6523208"/>
            <a:ext cx="607859" cy="261610"/>
          </a:xfrm>
          <a:prstGeom prst="rect">
            <a:avLst/>
          </a:prstGeom>
          <a:noFill/>
        </p:spPr>
        <p:txBody>
          <a:bodyPr wrap="none" rtlCol="0">
            <a:spAutoFit/>
          </a:bodyPr>
          <a:lstStyle/>
          <a:p>
            <a:r>
              <a:rPr lang="ja-JP" altLang="en-US" sz="1100" dirty="0">
                <a:latin typeface="UD デジタル 教科書体 N-B" panose="02020700000000000000" pitchFamily="17" charset="-128"/>
                <a:ea typeface="UD デジタル 教科書体 N-B" panose="02020700000000000000" pitchFamily="17" charset="-128"/>
              </a:rPr>
              <a:t>●地震</a:t>
            </a:r>
            <a:endParaRPr lang="en-US" altLang="ja-JP" sz="1100" dirty="0">
              <a:latin typeface="UD デジタル 教科書体 N-B" panose="02020700000000000000" pitchFamily="17" charset="-128"/>
              <a:ea typeface="UD デジタル 教科書体 N-B" panose="02020700000000000000" pitchFamily="17" charset="-128"/>
            </a:endParaRPr>
          </a:p>
        </p:txBody>
      </p:sp>
      <p:sp>
        <p:nvSpPr>
          <p:cNvPr id="23" name="テキスト ボックス 22"/>
          <p:cNvSpPr txBox="1"/>
          <p:nvPr/>
        </p:nvSpPr>
        <p:spPr>
          <a:xfrm>
            <a:off x="564619" y="6523207"/>
            <a:ext cx="3736920" cy="261610"/>
          </a:xfrm>
          <a:prstGeom prst="rect">
            <a:avLst/>
          </a:prstGeom>
          <a:noFill/>
        </p:spPr>
        <p:txBody>
          <a:bodyPr wrap="none" rtlCol="0">
            <a:spAutoFit/>
          </a:bodyPr>
          <a:lstStyle/>
          <a:p>
            <a:r>
              <a:rPr lang="ja-JP" altLang="en-US" sz="1100" dirty="0" smtClean="0">
                <a:latin typeface="UD デジタル 教科書体 N-B" panose="02020700000000000000" pitchFamily="17" charset="-128"/>
                <a:ea typeface="UD デジタル 教科書体 N-B" panose="02020700000000000000" pitchFamily="17" charset="-128"/>
              </a:rPr>
              <a:t>防災</a:t>
            </a:r>
            <a:r>
              <a:rPr lang="ja-JP" altLang="en-US" sz="1100" dirty="0">
                <a:latin typeface="UD デジタル 教科書体 N-B" panose="02020700000000000000" pitchFamily="17" charset="-128"/>
                <a:ea typeface="UD デジタル 教科書体 N-B" panose="02020700000000000000" pitchFamily="17" charset="-128"/>
              </a:rPr>
              <a:t>体制の基準</a:t>
            </a:r>
            <a:r>
              <a:rPr lang="ja-JP" altLang="en-US" sz="900" dirty="0" smtClean="0">
                <a:latin typeface="UD デジタル 教科書体 N-B" panose="02020700000000000000" pitchFamily="17" charset="-128"/>
                <a:ea typeface="UD デジタル 教科書体 N-B" panose="02020700000000000000" pitchFamily="17" charset="-128"/>
              </a:rPr>
              <a:t>（本部設置のタイミングに○を付けましょう）</a:t>
            </a:r>
            <a:endParaRPr lang="en-US" altLang="ja-JP" sz="900" dirty="0">
              <a:latin typeface="UD デジタル 教科書体 N-B" panose="02020700000000000000" pitchFamily="17" charset="-128"/>
              <a:ea typeface="UD デジタル 教科書体 N-B" panose="02020700000000000000" pitchFamily="17" charset="-128"/>
            </a:endParaRPr>
          </a:p>
        </p:txBody>
      </p:sp>
      <p:sp>
        <p:nvSpPr>
          <p:cNvPr id="24" name="テキスト ボックス 23"/>
          <p:cNvSpPr txBox="1"/>
          <p:nvPr/>
        </p:nvSpPr>
        <p:spPr>
          <a:xfrm>
            <a:off x="4168778" y="6515512"/>
            <a:ext cx="5647700" cy="276999"/>
          </a:xfrm>
          <a:prstGeom prst="rect">
            <a:avLst/>
          </a:prstGeom>
          <a:noFill/>
        </p:spPr>
        <p:txBody>
          <a:bodyPr wrap="none" rtlCol="0">
            <a:spAutoFit/>
          </a:bodyPr>
          <a:lstStyle/>
          <a:p>
            <a:pPr fontAlgn="ctr"/>
            <a:r>
              <a:rPr lang="ja-JP" altLang="en-US" sz="1200" dirty="0">
                <a:latin typeface="UD デジタル 教科書体 N-B" panose="02020700000000000000" pitchFamily="17" charset="-128"/>
                <a:ea typeface="UD デジタル 教科書体 N-B" panose="02020700000000000000" pitchFamily="17" charset="-128"/>
              </a:rPr>
              <a:t>０　</a:t>
            </a:r>
            <a:r>
              <a:rPr lang="ja-JP" altLang="en-US" sz="1200" dirty="0" smtClean="0">
                <a:latin typeface="UD デジタル 教科書体 N-B" panose="02020700000000000000" pitchFamily="17" charset="-128"/>
                <a:ea typeface="UD デジタル 教科書体 N-B" panose="02020700000000000000" pitchFamily="17" charset="-128"/>
              </a:rPr>
              <a:t> 　１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２</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３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４</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５</a:t>
            </a:r>
            <a:r>
              <a:rPr lang="ja-JP" altLang="en-US" sz="1200" dirty="0">
                <a:latin typeface="UD デジタル 教科書体 N-B" panose="02020700000000000000" pitchFamily="17" charset="-128"/>
                <a:ea typeface="UD デジタル 教科書体 N-B" panose="02020700000000000000" pitchFamily="17" charset="-128"/>
              </a:rPr>
              <a:t>弱　　</a:t>
            </a:r>
            <a:r>
              <a:rPr lang="ja-JP" altLang="en-US" sz="1200" dirty="0" smtClean="0">
                <a:latin typeface="UD デジタル 教科書体 N-B" panose="02020700000000000000" pitchFamily="17" charset="-128"/>
                <a:ea typeface="UD デジタル 教科書体 N-B" panose="02020700000000000000" pitchFamily="17" charset="-128"/>
              </a:rPr>
              <a:t> ５</a:t>
            </a:r>
            <a:r>
              <a:rPr lang="ja-JP" altLang="en-US" sz="1200" dirty="0">
                <a:latin typeface="UD デジタル 教科書体 N-B" panose="02020700000000000000" pitchFamily="17" charset="-128"/>
                <a:ea typeface="UD デジタル 教科書体 N-B" panose="02020700000000000000" pitchFamily="17" charset="-128"/>
              </a:rPr>
              <a:t>強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６</a:t>
            </a:r>
            <a:r>
              <a:rPr lang="ja-JP" altLang="en-US" sz="1200" dirty="0">
                <a:latin typeface="UD デジタル 教科書体 N-B" panose="02020700000000000000" pitchFamily="17" charset="-128"/>
                <a:ea typeface="UD デジタル 教科書体 N-B" panose="02020700000000000000" pitchFamily="17" charset="-128"/>
              </a:rPr>
              <a:t>弱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６</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７</a:t>
            </a:r>
            <a:endParaRPr lang="en-US" altLang="ja-JP" sz="1200" dirty="0">
              <a:latin typeface="UD デジタル 教科書体 N-B" panose="02020700000000000000" pitchFamily="17" charset="-128"/>
              <a:ea typeface="UD デジタル 教科書体 N-B" panose="02020700000000000000" pitchFamily="17" charset="-128"/>
            </a:endParaRPr>
          </a:p>
        </p:txBody>
      </p:sp>
      <p:sp>
        <p:nvSpPr>
          <p:cNvPr id="25" name="角丸四角形 24"/>
          <p:cNvSpPr/>
          <p:nvPr/>
        </p:nvSpPr>
        <p:spPr>
          <a:xfrm>
            <a:off x="52780" y="6484584"/>
            <a:ext cx="9803448" cy="347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sp>
        <p:nvSpPr>
          <p:cNvPr id="17" name="テキスト ボックス 16"/>
          <p:cNvSpPr txBox="1"/>
          <p:nvPr/>
        </p:nvSpPr>
        <p:spPr>
          <a:xfrm>
            <a:off x="51275" y="1941842"/>
            <a:ext cx="2882520" cy="192360"/>
          </a:xfrm>
          <a:prstGeom prst="rect">
            <a:avLst/>
          </a:prstGeom>
          <a:noFill/>
        </p:spPr>
        <p:txBody>
          <a:bodyPr wrap="none" rtlCol="0">
            <a:spAutoFit/>
          </a:bodyPr>
          <a:lstStyle/>
          <a:p>
            <a:r>
              <a:rPr kumimoji="1" lang="en-US" altLang="ja-JP" sz="650" dirty="0" smtClean="0">
                <a:latin typeface="UD デジタル 教科書体 NK-R" panose="02020400000000000000" pitchFamily="18" charset="-128"/>
                <a:ea typeface="UD デジタル 教科書体 NK-R" panose="02020400000000000000" pitchFamily="18" charset="-128"/>
              </a:rPr>
              <a:t>※</a:t>
            </a:r>
            <a:r>
              <a:rPr kumimoji="1" lang="ja-JP" altLang="en-US" sz="650" dirty="0" smtClean="0">
                <a:latin typeface="UD デジタル 教科書体 NK-R" panose="02020400000000000000" pitchFamily="18" charset="-128"/>
                <a:ea typeface="UD デジタル 教科書体 NK-R" panose="02020400000000000000" pitchFamily="18" charset="-128"/>
              </a:rPr>
              <a:t>様式３（組織図・活動内容）をもとに、警戒レベルに応じた各班の行動を記入</a:t>
            </a:r>
            <a:endParaRPr kumimoji="1" lang="ja-JP" altLang="en-US" sz="65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236829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945B214B-2827-417F-AAD3-0B36C4717410}" vid="{F3177F42-1D9E-41C0-878D-79D532828771}"/>
    </a:ext>
  </a:extLst>
</a:theme>
</file>

<file path=docProps/app.xml><?xml version="1.0" encoding="utf-8"?>
<Properties xmlns="http://schemas.openxmlformats.org/officeDocument/2006/extended-properties" xmlns:vt="http://schemas.openxmlformats.org/officeDocument/2006/docPropsVTypes">
  <Template>blank</Template>
  <TotalTime>3313</TotalTime>
  <Words>2934</Words>
  <Application>Microsoft Office PowerPoint</Application>
  <PresentationFormat>A4 210 x 297 mm</PresentationFormat>
  <Paragraphs>311</Paragraphs>
  <Slides>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ＭＳ Ｐゴシック</vt:lpstr>
      <vt:lpstr>UD デジタル 教科書体 N-B</vt:lpstr>
      <vt:lpstr>UD デジタル 教科書体 NK-R</vt:lpstr>
      <vt:lpstr>UD デジタル 教科書体 NP-R</vt:lpstr>
      <vt:lpstr>UD デジタル 教科書体 N-R</vt:lpstr>
      <vt:lpstr>Arial</vt:lpstr>
      <vt:lpstr>Calibri</vt:lpstr>
      <vt:lpstr>Cambria</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dc:creator>
  <cp:lastModifiedBy>-</cp:lastModifiedBy>
  <cp:revision>0</cp:revision>
  <cp:lastPrinted>2023-03-10T03:04:42Z</cp:lastPrinted>
  <dcterms:created xsi:type="dcterms:W3CDTF">2022-06-22T00:05:24Z</dcterms:created>
  <dcterms:modified xsi:type="dcterms:W3CDTF">2022-06-22T00:05:24Z</dcterms:modified>
</cp:coreProperties>
</file>